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5"/>
  </p:notesMasterIdLst>
  <p:sldIdLst>
    <p:sldId id="256" r:id="rId2"/>
    <p:sldId id="257" r:id="rId3"/>
    <p:sldId id="287" r:id="rId4"/>
    <p:sldId id="291" r:id="rId5"/>
    <p:sldId id="259" r:id="rId6"/>
    <p:sldId id="258" r:id="rId7"/>
    <p:sldId id="288" r:id="rId8"/>
    <p:sldId id="295" r:id="rId9"/>
    <p:sldId id="294" r:id="rId10"/>
    <p:sldId id="296" r:id="rId11"/>
    <p:sldId id="298" r:id="rId12"/>
    <p:sldId id="300" r:id="rId13"/>
    <p:sldId id="299" r:id="rId14"/>
    <p:sldId id="302" r:id="rId15"/>
    <p:sldId id="305" r:id="rId16"/>
    <p:sldId id="301" r:id="rId17"/>
    <p:sldId id="304" r:id="rId18"/>
    <p:sldId id="306" r:id="rId19"/>
    <p:sldId id="292" r:id="rId20"/>
    <p:sldId id="307" r:id="rId21"/>
    <p:sldId id="293" r:id="rId22"/>
    <p:sldId id="303" r:id="rId23"/>
    <p:sldId id="297" r:id="rId24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CC"/>
    <a:srgbClr val="CC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3333" autoAdjust="0"/>
  </p:normalViewPr>
  <p:slideViewPr>
    <p:cSldViewPr snapToGrid="0">
      <p:cViewPr varScale="1">
        <p:scale>
          <a:sx n="51" d="100"/>
          <a:sy n="51" d="100"/>
        </p:scale>
        <p:origin x="1648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A99676-B366-4D09-82E7-515095B1A86C}" type="datetimeFigureOut">
              <a:rPr kumimoji="1" lang="ja-JP" altLang="en-US" smtClean="0"/>
              <a:t>2018/9/13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BD547C-AA81-4CD0-B938-13035F93DAE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772799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BD547C-AA81-4CD0-B938-13035F93DAEE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654723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BD547C-AA81-4CD0-B938-13035F93DAEE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527366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BD547C-AA81-4CD0-B938-13035F93DAEE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911989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BD547C-AA81-4CD0-B938-13035F93DAEE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938380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BD547C-AA81-4CD0-B938-13035F93DAEE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828457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sz="1200" dirty="0" smtClean="0"/>
              <a:t>「サービス利用に関わらない追跡の非対象者のプライバシデータ（不要なデータ）を集めないこと」「追跡対象者のプライバシテンプレートデータの展開先は必要最小限であること」「データ生成域内でデータ処理されること」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BD547C-AA81-4CD0-B938-13035F93DAEE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094732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BD547C-AA81-4CD0-B938-13035F93DAEE}" type="slidenum">
              <a:rPr kumimoji="1" lang="ja-JP" altLang="en-US" smtClean="0"/>
              <a:t>19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357425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BD547C-AA81-4CD0-B938-13035F93DAEE}" type="slidenum">
              <a:rPr kumimoji="1" lang="ja-JP" altLang="en-US" smtClean="0"/>
              <a:t>20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072080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図 4" descr="ロゴマーク＋ロゴタイプ.pd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69" t="34998" r="94910" b="53160"/>
          <a:stretch>
            <a:fillRect/>
          </a:stretch>
        </p:blipFill>
        <p:spPr bwMode="auto">
          <a:xfrm>
            <a:off x="0" y="6246813"/>
            <a:ext cx="7258050" cy="611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図 3" descr="ロゴマーク＋ロゴタイプ.pdf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69" t="34998" r="50726" b="53160"/>
          <a:stretch>
            <a:fillRect/>
          </a:stretch>
        </p:blipFill>
        <p:spPr bwMode="auto">
          <a:xfrm>
            <a:off x="6669088" y="6246813"/>
            <a:ext cx="2474912" cy="611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図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7725" y="53975"/>
            <a:ext cx="2432050" cy="1285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432747"/>
            <a:ext cx="7772400" cy="2077216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 dirty="0" smtClean="0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 smtClean="0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E6425-26CA-4FA9-9A49-01310C10763C}" type="datetimeFigureOut">
              <a:rPr kumimoji="1" lang="ja-JP" altLang="en-US" smtClean="0"/>
              <a:t>2018/9/13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001D7-C94F-44E4-9B5B-2E625AC641F2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pic>
        <p:nvPicPr>
          <p:cNvPr id="10" name="図 4" descr="ロゴマーク＋ロゴタイプ.pd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69" t="34998" r="94910" b="53160"/>
          <a:stretch>
            <a:fillRect/>
          </a:stretch>
        </p:blipFill>
        <p:spPr bwMode="auto">
          <a:xfrm>
            <a:off x="0" y="1450088"/>
            <a:ext cx="9144000" cy="457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312718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E6425-26CA-4FA9-9A49-01310C10763C}" type="datetimeFigureOut">
              <a:rPr kumimoji="1" lang="ja-JP" altLang="en-US" smtClean="0"/>
              <a:t>2018/9/13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001D7-C94F-44E4-9B5B-2E625AC641F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09693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E6425-26CA-4FA9-9A49-01310C10763C}" type="datetimeFigureOut">
              <a:rPr kumimoji="1" lang="ja-JP" altLang="en-US" smtClean="0"/>
              <a:t>2018/9/13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001D7-C94F-44E4-9B5B-2E625AC641F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477430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図形グループ 6"/>
          <p:cNvGrpSpPr>
            <a:grpSpLocks/>
          </p:cNvGrpSpPr>
          <p:nvPr userDrawn="1"/>
        </p:nvGrpSpPr>
        <p:grpSpPr bwMode="auto">
          <a:xfrm>
            <a:off x="6697663" y="5384800"/>
            <a:ext cx="2446337" cy="1473200"/>
            <a:chOff x="6697133" y="5385328"/>
            <a:chExt cx="2446867" cy="1472672"/>
          </a:xfrm>
        </p:grpSpPr>
        <p:pic>
          <p:nvPicPr>
            <p:cNvPr id="12" name="図 4" descr="ロゴマーク＋ロゴタイプ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9" t="34998" r="94910" b="53160"/>
            <a:stretch>
              <a:fillRect/>
            </a:stretch>
          </p:blipFill>
          <p:spPr bwMode="auto">
            <a:xfrm>
              <a:off x="6763808" y="5385329"/>
              <a:ext cx="2380192" cy="14726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" name="フリーフォーム 12"/>
            <p:cNvSpPr/>
            <p:nvPr/>
          </p:nvSpPr>
          <p:spPr>
            <a:xfrm>
              <a:off x="6697133" y="5385328"/>
              <a:ext cx="2446867" cy="1472672"/>
            </a:xfrm>
            <a:custGeom>
              <a:avLst/>
              <a:gdLst>
                <a:gd name="connsiteX0" fmla="*/ 14287 w 2466975"/>
                <a:gd name="connsiteY0" fmla="*/ 1304925 h 1304925"/>
                <a:gd name="connsiteX1" fmla="*/ 2466975 w 2466975"/>
                <a:gd name="connsiteY1" fmla="*/ 0 h 1304925"/>
                <a:gd name="connsiteX2" fmla="*/ 0 w 2466975"/>
                <a:gd name="connsiteY2" fmla="*/ 0 h 1304925"/>
                <a:gd name="connsiteX3" fmla="*/ 14287 w 2466975"/>
                <a:gd name="connsiteY3" fmla="*/ 1304925 h 1304925"/>
                <a:gd name="connsiteX0" fmla="*/ 65505 w 2466975"/>
                <a:gd name="connsiteY0" fmla="*/ 1304925 h 1304925"/>
                <a:gd name="connsiteX1" fmla="*/ 2466975 w 2466975"/>
                <a:gd name="connsiteY1" fmla="*/ 0 h 1304925"/>
                <a:gd name="connsiteX2" fmla="*/ 0 w 2466975"/>
                <a:gd name="connsiteY2" fmla="*/ 0 h 1304925"/>
                <a:gd name="connsiteX3" fmla="*/ 65505 w 2466975"/>
                <a:gd name="connsiteY3" fmla="*/ 1304925 h 1304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66975" h="1304925">
                  <a:moveTo>
                    <a:pt x="65505" y="1304925"/>
                  </a:moveTo>
                  <a:lnTo>
                    <a:pt x="2466975" y="0"/>
                  </a:lnTo>
                  <a:lnTo>
                    <a:pt x="0" y="0"/>
                  </a:lnTo>
                  <a:lnTo>
                    <a:pt x="65505" y="1304925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ja-JP" altLang="en-US"/>
            </a:p>
          </p:txBody>
        </p:sp>
      </p:grpSp>
      <p:pic>
        <p:nvPicPr>
          <p:cNvPr id="14" name="図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0800" y="6299200"/>
            <a:ext cx="14097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図 4" descr="ロゴマーク＋ロゴタイプ.pd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69" t="34998" r="94910" b="53160"/>
          <a:stretch>
            <a:fillRect/>
          </a:stretch>
        </p:blipFill>
        <p:spPr bwMode="auto">
          <a:xfrm>
            <a:off x="0" y="787941"/>
            <a:ext cx="9144000" cy="457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98" y="127508"/>
            <a:ext cx="7627701" cy="660433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99" y="1037685"/>
            <a:ext cx="7886700" cy="435133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E6425-26CA-4FA9-9A49-01310C10763C}" type="datetimeFigureOut">
              <a:rPr kumimoji="1" lang="ja-JP" altLang="en-US" smtClean="0"/>
              <a:t>2018/9/13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001D7-C94F-44E4-9B5B-2E625AC641F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741241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 dirty="0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E6425-26CA-4FA9-9A49-01310C10763C}" type="datetimeFigureOut">
              <a:rPr kumimoji="1" lang="ja-JP" altLang="en-US" smtClean="0"/>
              <a:t>2018/9/13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001D7-C94F-44E4-9B5B-2E625AC641F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63592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E6425-26CA-4FA9-9A49-01310C10763C}" type="datetimeFigureOut">
              <a:rPr kumimoji="1" lang="ja-JP" altLang="en-US" smtClean="0"/>
              <a:t>2018/9/13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001D7-C94F-44E4-9B5B-2E625AC641F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64410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E6425-26CA-4FA9-9A49-01310C10763C}" type="datetimeFigureOut">
              <a:rPr kumimoji="1" lang="ja-JP" altLang="en-US" smtClean="0"/>
              <a:t>2018/9/13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001D7-C94F-44E4-9B5B-2E625AC641F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403916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E6425-26CA-4FA9-9A49-01310C10763C}" type="datetimeFigureOut">
              <a:rPr kumimoji="1" lang="ja-JP" altLang="en-US" smtClean="0"/>
              <a:t>2018/9/13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001D7-C94F-44E4-9B5B-2E625AC641F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751107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E6425-26CA-4FA9-9A49-01310C10763C}" type="datetimeFigureOut">
              <a:rPr kumimoji="1" lang="ja-JP" altLang="en-US" smtClean="0"/>
              <a:t>2018/9/13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001D7-C94F-44E4-9B5B-2E625AC641F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51950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E6425-26CA-4FA9-9A49-01310C10763C}" type="datetimeFigureOut">
              <a:rPr kumimoji="1" lang="ja-JP" altLang="en-US" smtClean="0"/>
              <a:t>2018/9/13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001D7-C94F-44E4-9B5B-2E625AC641F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34894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 smtClean="0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E6425-26CA-4FA9-9A49-01310C10763C}" type="datetimeFigureOut">
              <a:rPr kumimoji="1" lang="ja-JP" altLang="en-US" smtClean="0"/>
              <a:t>2018/9/13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001D7-C94F-44E4-9B5B-2E625AC641F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202226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6E6425-26CA-4FA9-9A49-01310C10763C}" type="datetimeFigureOut">
              <a:rPr kumimoji="1" lang="ja-JP" altLang="en-US" smtClean="0"/>
              <a:t>2018/9/13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B001D7-C94F-44E4-9B5B-2E625AC641F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25666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jp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1.jpeg"/><Relationship Id="rId7" Type="http://schemas.openxmlformats.org/officeDocument/2006/relationships/image" Target="../media/image24.png"/><Relationship Id="rId2" Type="http://schemas.openxmlformats.org/officeDocument/2006/relationships/image" Target="../media/image5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13.png"/><Relationship Id="rId10" Type="http://schemas.openxmlformats.org/officeDocument/2006/relationships/image" Target="../media/image27.png"/><Relationship Id="rId4" Type="http://schemas.openxmlformats.org/officeDocument/2006/relationships/image" Target="../media/image12.png"/><Relationship Id="rId9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872837" y="1923471"/>
            <a:ext cx="7772400" cy="1286309"/>
          </a:xfrm>
        </p:spPr>
        <p:txBody>
          <a:bodyPr>
            <a:noAutofit/>
          </a:bodyPr>
          <a:lstStyle/>
          <a:p>
            <a:r>
              <a:rPr lang="ja-JP" altLang="en-US" sz="2400" b="1" dirty="0"/>
              <a:t>センサネットワークの追跡アプリケーションにおける</a:t>
            </a:r>
            <a:br>
              <a:rPr lang="ja-JP" altLang="en-US" sz="2400" b="1" dirty="0"/>
            </a:br>
            <a:r>
              <a:rPr lang="ja-JP" altLang="en-US" sz="2400" b="1" dirty="0"/>
              <a:t>地産地消型アーキテクチャによるプライバシ情報保護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2291196" y="4450046"/>
            <a:ext cx="5101936" cy="1655762"/>
          </a:xfrm>
        </p:spPr>
        <p:txBody>
          <a:bodyPr/>
          <a:lstStyle/>
          <a:p>
            <a:pPr algn="l"/>
            <a:r>
              <a:rPr kumimoji="1" lang="ja-JP" altLang="en-US" dirty="0" smtClean="0"/>
              <a:t>小山工業高等専門学校　干川尚人</a:t>
            </a:r>
            <a:endParaRPr kumimoji="1" lang="en-US" altLang="ja-JP" dirty="0" smtClean="0"/>
          </a:p>
          <a:p>
            <a:pPr algn="l"/>
            <a:r>
              <a:rPr kumimoji="1" lang="ja-JP" altLang="en-US" dirty="0" smtClean="0"/>
              <a:t>千葉大学　</a:t>
            </a:r>
            <a:r>
              <a:rPr lang="ja-JP" altLang="ja-JP" dirty="0"/>
              <a:t>下馬場 朋</a:t>
            </a:r>
            <a:r>
              <a:rPr lang="ja-JP" altLang="ja-JP" dirty="0" smtClean="0"/>
              <a:t>禄</a:t>
            </a:r>
            <a:endParaRPr lang="en-US" altLang="ja-JP" dirty="0" smtClean="0"/>
          </a:p>
          <a:p>
            <a:pPr algn="l"/>
            <a:r>
              <a:rPr kumimoji="1" lang="ja-JP" altLang="en-US" dirty="0" smtClean="0"/>
              <a:t>千葉大学　</a:t>
            </a:r>
            <a:r>
              <a:rPr lang="ja-JP" altLang="ja-JP" dirty="0"/>
              <a:t>伊藤 智義</a:t>
            </a:r>
            <a:endParaRPr kumimoji="1" lang="ja-JP" altLang="en-US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957718" y="3352859"/>
            <a:ext cx="50642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000" dirty="0" smtClean="0"/>
              <a:t>2018</a:t>
            </a:r>
            <a:r>
              <a:rPr kumimoji="1" lang="ja-JP" altLang="en-US" sz="2000" dirty="0" smtClean="0"/>
              <a:t>年</a:t>
            </a:r>
            <a:r>
              <a:rPr kumimoji="1" lang="en-US" altLang="ja-JP" sz="2000" dirty="0" smtClean="0"/>
              <a:t>9</a:t>
            </a:r>
            <a:r>
              <a:rPr kumimoji="1" lang="ja-JP" altLang="en-US" sz="2000" dirty="0" smtClean="0"/>
              <a:t>月</a:t>
            </a:r>
            <a:r>
              <a:rPr kumimoji="1" lang="en-US" altLang="ja-JP" sz="2000" dirty="0" smtClean="0"/>
              <a:t>14</a:t>
            </a:r>
            <a:r>
              <a:rPr kumimoji="1" lang="ja-JP" altLang="en-US" sz="2000" dirty="0" smtClean="0"/>
              <a:t>日</a:t>
            </a:r>
            <a:endParaRPr lang="en-US" altLang="ja-JP" sz="2000" dirty="0"/>
          </a:p>
          <a:p>
            <a:pPr algn="ctr"/>
            <a:r>
              <a:rPr kumimoji="1" lang="ja-JP" altLang="en-US" sz="2000" dirty="0" smtClean="0"/>
              <a:t>電子情報通信学会</a:t>
            </a:r>
            <a:r>
              <a:rPr kumimoji="1" lang="en-US" altLang="ja-JP" sz="2000" dirty="0" smtClean="0"/>
              <a:t>2018</a:t>
            </a:r>
            <a:r>
              <a:rPr kumimoji="1" lang="ja-JP" altLang="en-US" sz="2000" dirty="0" smtClean="0"/>
              <a:t>年ソサイエティ大会</a:t>
            </a:r>
            <a:endParaRPr kumimoji="1" lang="en-US" altLang="ja-JP" sz="2000" dirty="0" smtClean="0"/>
          </a:p>
        </p:txBody>
      </p:sp>
      <p:sp>
        <p:nvSpPr>
          <p:cNvPr id="5" name="正方形/長方形 4"/>
          <p:cNvSpPr/>
          <p:nvPr/>
        </p:nvSpPr>
        <p:spPr>
          <a:xfrm>
            <a:off x="120535" y="1636682"/>
            <a:ext cx="1504604" cy="57357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600" dirty="0" smtClean="0"/>
              <a:t>B-6-68</a:t>
            </a:r>
            <a:endParaRPr kumimoji="1" lang="ja-JP" altLang="en-US" sz="3600" dirty="0"/>
          </a:p>
        </p:txBody>
      </p:sp>
    </p:spTree>
    <p:extLst>
      <p:ext uri="{BB962C8B-B14F-4D97-AF65-F5344CB8AC3E}">
        <p14:creationId xmlns:p14="http://schemas.microsoft.com/office/powerpoint/2010/main" val="1720926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dirty="0"/>
              <a:t>既存の技術・研究の課題</a:t>
            </a:r>
            <a:r>
              <a:rPr lang="ja-JP" altLang="en-US" dirty="0" smtClean="0"/>
              <a:t>（</a:t>
            </a:r>
            <a:r>
              <a:rPr lang="en-US" altLang="ja-JP" dirty="0" smtClean="0"/>
              <a:t>3</a:t>
            </a:r>
            <a:r>
              <a:rPr lang="ja-JP" altLang="en-US" dirty="0" smtClean="0"/>
              <a:t>）</a:t>
            </a:r>
            <a:endParaRPr kumimoji="1" lang="ja-JP" altLang="en-US" dirty="0"/>
          </a:p>
        </p:txBody>
      </p:sp>
      <p:sp>
        <p:nvSpPr>
          <p:cNvPr id="3" name="正方形/長方形 2"/>
          <p:cNvSpPr/>
          <p:nvPr/>
        </p:nvSpPr>
        <p:spPr>
          <a:xfrm>
            <a:off x="152903" y="1830339"/>
            <a:ext cx="876030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63538" indent="-363538"/>
            <a:r>
              <a:rPr lang="ja-JP" altLang="en-US" sz="2000" dirty="0" smtClean="0"/>
              <a:t>　グローバル</a:t>
            </a:r>
            <a:r>
              <a:rPr lang="ja-JP" altLang="en-US" sz="2000" dirty="0" smtClean="0"/>
              <a:t>なアクセス可能領域へデータを集約する</a:t>
            </a:r>
            <a:r>
              <a:rPr lang="ja-JP" altLang="en-US" sz="2000" dirty="0" smtClean="0">
                <a:solidFill>
                  <a:srgbClr val="FF0000"/>
                </a:solidFill>
              </a:rPr>
              <a:t>クラウドコンピューティングモデルの長所</a:t>
            </a:r>
            <a:r>
              <a:rPr lang="ja-JP" altLang="en-US" sz="2000" dirty="0" smtClean="0"/>
              <a:t>が</a:t>
            </a:r>
            <a:r>
              <a:rPr lang="ja-JP" altLang="en-US" sz="2000" dirty="0" smtClean="0">
                <a:solidFill>
                  <a:srgbClr val="0000CC"/>
                </a:solidFill>
              </a:rPr>
              <a:t>短所</a:t>
            </a:r>
            <a:r>
              <a:rPr lang="ja-JP" altLang="en-US" sz="2000" dirty="0" smtClean="0"/>
              <a:t>になっている</a:t>
            </a:r>
            <a:endParaRPr lang="ja-JP" altLang="en-US" sz="2000" dirty="0"/>
          </a:p>
        </p:txBody>
      </p:sp>
      <p:sp>
        <p:nvSpPr>
          <p:cNvPr id="11" name="正方形/長方形 10"/>
          <p:cNvSpPr/>
          <p:nvPr/>
        </p:nvSpPr>
        <p:spPr>
          <a:xfrm>
            <a:off x="291504" y="2567997"/>
            <a:ext cx="852229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5600" indent="-355600"/>
            <a:r>
              <a:rPr lang="ja-JP" altLang="en-US" sz="2000" dirty="0"/>
              <a:t>・追跡対象者か否かに関わらず</a:t>
            </a:r>
            <a:r>
              <a:rPr lang="ja-JP" altLang="en-US" sz="2000" dirty="0" smtClean="0"/>
              <a:t>全てのデータが</a:t>
            </a:r>
            <a:r>
              <a:rPr lang="ja-JP" altLang="en-US" sz="2000" dirty="0" smtClean="0"/>
              <a:t>収集</a:t>
            </a:r>
            <a:endParaRPr lang="en-US" altLang="ja-JP" sz="2000" dirty="0" smtClean="0"/>
          </a:p>
          <a:p>
            <a:pPr marL="355600" indent="-355600"/>
            <a:r>
              <a:rPr lang="ja-JP" altLang="en-US" sz="2000" b="1" dirty="0" smtClean="0"/>
              <a:t>⇒目的に無関係なデータの判断処理をデータ発生源の近傍で全て行えばよい</a:t>
            </a:r>
            <a:endParaRPr lang="ja-JP" altLang="en-US" sz="2000" b="1" dirty="0"/>
          </a:p>
        </p:txBody>
      </p:sp>
      <p:sp>
        <p:nvSpPr>
          <p:cNvPr id="14" name="正方形/長方形 13"/>
          <p:cNvSpPr/>
          <p:nvPr/>
        </p:nvSpPr>
        <p:spPr>
          <a:xfrm>
            <a:off x="746076" y="3714058"/>
            <a:ext cx="7242455" cy="83099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363538" indent="-363538"/>
            <a:r>
              <a:rPr lang="ja-JP" altLang="en-US" sz="2400" b="1" dirty="0" smtClean="0"/>
              <a:t>　データ</a:t>
            </a:r>
            <a:r>
              <a:rPr lang="ja-JP" altLang="en-US" sz="2400" b="1" dirty="0" smtClean="0"/>
              <a:t>発生源近傍で処理するアプローチは</a:t>
            </a:r>
            <a:endParaRPr lang="en-US" altLang="ja-JP" sz="2400" b="1" dirty="0" smtClean="0"/>
          </a:p>
          <a:p>
            <a:pPr marL="363538" indent="-363538"/>
            <a:r>
              <a:rPr lang="ja-JP" altLang="en-US" sz="2400" b="1" dirty="0" smtClean="0"/>
              <a:t>　「エッジコンピューティング」が知られている</a:t>
            </a:r>
            <a:endParaRPr lang="ja-JP" altLang="en-US" sz="2400" b="1" dirty="0">
              <a:solidFill>
                <a:srgbClr val="0000CC"/>
              </a:solidFill>
            </a:endParaRPr>
          </a:p>
        </p:txBody>
      </p:sp>
      <p:sp>
        <p:nvSpPr>
          <p:cNvPr id="15" name="正方形/長方形 14"/>
          <p:cNvSpPr/>
          <p:nvPr/>
        </p:nvSpPr>
        <p:spPr>
          <a:xfrm>
            <a:off x="655448" y="4637363"/>
            <a:ext cx="775521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6700" indent="-266700"/>
            <a:r>
              <a:rPr lang="ja-JP" altLang="en-US" sz="2000" dirty="0" smtClean="0"/>
              <a:t>・主な利点：低遅延</a:t>
            </a:r>
            <a:r>
              <a:rPr lang="ja-JP" altLang="en-US" sz="2000" dirty="0" smtClean="0"/>
              <a:t>，通信負荷低減</a:t>
            </a:r>
            <a:r>
              <a:rPr lang="ja-JP" altLang="en-US" sz="2000" dirty="0" smtClean="0"/>
              <a:t>など</a:t>
            </a:r>
            <a:endParaRPr lang="en-US" altLang="ja-JP" sz="2000" dirty="0" smtClean="0"/>
          </a:p>
          <a:p>
            <a:pPr marL="266700" indent="-266700"/>
            <a:r>
              <a:rPr lang="ja-JP" altLang="en-US" sz="2000" dirty="0" smtClean="0"/>
              <a:t>・域間を跨ぐデータ流通は考えがたいので，</a:t>
            </a:r>
            <a:r>
              <a:rPr lang="ja-JP" altLang="en-US" sz="2000" b="1" dirty="0" smtClean="0">
                <a:solidFill>
                  <a:srgbClr val="FF0000"/>
                </a:solidFill>
              </a:rPr>
              <a:t>データ保存の地域リスクは</a:t>
            </a:r>
            <a:r>
              <a:rPr lang="ja-JP" altLang="en-US" sz="2000" b="1" dirty="0" smtClean="0">
                <a:solidFill>
                  <a:srgbClr val="FF0000"/>
                </a:solidFill>
              </a:rPr>
              <a:t>無い</a:t>
            </a:r>
            <a:endParaRPr lang="en-US" altLang="ja-JP" sz="2000" b="1" dirty="0" smtClean="0">
              <a:solidFill>
                <a:srgbClr val="FF0000"/>
              </a:solidFill>
            </a:endParaRPr>
          </a:p>
        </p:txBody>
      </p:sp>
      <p:sp>
        <p:nvSpPr>
          <p:cNvPr id="7" name="正方形/長方形 6"/>
          <p:cNvSpPr/>
          <p:nvPr/>
        </p:nvSpPr>
        <p:spPr>
          <a:xfrm>
            <a:off x="152902" y="882687"/>
            <a:ext cx="876031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63538" indent="-363538"/>
            <a:r>
              <a:rPr lang="ja-JP" altLang="en-US" sz="2400" b="1" dirty="0" smtClean="0"/>
              <a:t>■</a:t>
            </a:r>
            <a:r>
              <a:rPr lang="ja-JP" altLang="en-US" sz="2400" b="1" dirty="0"/>
              <a:t>エッジ分散型はプライバシ性の高い個人情報の拡散リスク</a:t>
            </a:r>
            <a:endParaRPr lang="ja-JP" altLang="en-US" sz="2400" b="1" dirty="0"/>
          </a:p>
        </p:txBody>
      </p:sp>
      <p:sp>
        <p:nvSpPr>
          <p:cNvPr id="4" name="正方形/長方形 3"/>
          <p:cNvSpPr/>
          <p:nvPr/>
        </p:nvSpPr>
        <p:spPr>
          <a:xfrm>
            <a:off x="539937" y="5737023"/>
            <a:ext cx="719089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2000" b="1" dirty="0"/>
              <a:t>データ処理を行う計算ノードが</a:t>
            </a:r>
            <a:r>
              <a:rPr lang="ja-JP" altLang="en-US" sz="2000" b="1" dirty="0" smtClean="0"/>
              <a:t>分散</a:t>
            </a:r>
            <a:endParaRPr lang="ja-JP" altLang="en-US" sz="2000" b="1" dirty="0"/>
          </a:p>
          <a:p>
            <a:r>
              <a:rPr lang="ja-JP" altLang="en-US" sz="2000" b="1" dirty="0"/>
              <a:t>解析に使うためのプライバシ性の高い</a:t>
            </a:r>
            <a:r>
              <a:rPr lang="ja-JP" altLang="en-US" sz="2000" b="1" dirty="0" smtClean="0"/>
              <a:t>フィルタデータも分散</a:t>
            </a:r>
            <a:endParaRPr lang="en-US" altLang="ja-JP" sz="2000" b="1" dirty="0" smtClean="0"/>
          </a:p>
          <a:p>
            <a:r>
              <a:rPr lang="ja-JP" altLang="en-US" sz="2000" b="1" dirty="0" smtClean="0"/>
              <a:t>⇒</a:t>
            </a:r>
            <a:r>
              <a:rPr lang="ja-JP" altLang="en-US" sz="2000" b="1" dirty="0" smtClean="0">
                <a:solidFill>
                  <a:srgbClr val="0000CC"/>
                </a:solidFill>
              </a:rPr>
              <a:t>拡散リスク</a:t>
            </a:r>
            <a:endParaRPr lang="ja-JP" altLang="en-US" sz="2000" b="1" dirty="0">
              <a:solidFill>
                <a:srgbClr val="0000CC"/>
              </a:solidFill>
            </a:endParaRPr>
          </a:p>
        </p:txBody>
      </p:sp>
      <p:sp>
        <p:nvSpPr>
          <p:cNvPr id="9" name="正方形/長方形 8"/>
          <p:cNvSpPr/>
          <p:nvPr/>
        </p:nvSpPr>
        <p:spPr>
          <a:xfrm>
            <a:off x="152902" y="1341664"/>
            <a:ext cx="3005951" cy="40011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none">
            <a:spAutoFit/>
          </a:bodyPr>
          <a:lstStyle/>
          <a:p>
            <a:r>
              <a:rPr lang="ja-JP" altLang="en-US" sz="2000" b="1" dirty="0">
                <a:solidFill>
                  <a:schemeClr val="bg1"/>
                </a:solidFill>
              </a:rPr>
              <a:t>フィルタデータ</a:t>
            </a:r>
            <a:r>
              <a:rPr lang="ja-JP" altLang="en-US" sz="2000" b="1" dirty="0" smtClean="0">
                <a:solidFill>
                  <a:schemeClr val="bg1"/>
                </a:solidFill>
              </a:rPr>
              <a:t>の拡散性</a:t>
            </a:r>
            <a:endParaRPr lang="ja-JP" alt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8464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/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既存の技術：クラウドモデル</a:t>
            </a:r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998" y="2044699"/>
            <a:ext cx="5609672" cy="447040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6" name="テキスト ボックス 5"/>
          <p:cNvSpPr txBox="1"/>
          <p:nvPr/>
        </p:nvSpPr>
        <p:spPr>
          <a:xfrm>
            <a:off x="142340" y="902241"/>
            <a:ext cx="87603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ja-JP" sz="2400" b="1" dirty="0"/>
              <a:t>クラウド層</a:t>
            </a:r>
            <a:r>
              <a:rPr lang="ja-JP" altLang="ja-JP" sz="2400" dirty="0" smtClean="0"/>
              <a:t>に</a:t>
            </a:r>
            <a:r>
              <a:rPr lang="ja-JP" altLang="en-US" sz="2400" dirty="0" smtClean="0"/>
              <a:t>追跡型センサネットアプリケーションのデータ解析を行う</a:t>
            </a:r>
            <a:r>
              <a:rPr lang="ja-JP" altLang="en-US" sz="2400" b="1" dirty="0" smtClean="0"/>
              <a:t>計算</a:t>
            </a:r>
            <a:r>
              <a:rPr lang="ja-JP" altLang="ja-JP" sz="2400" b="1" dirty="0" smtClean="0"/>
              <a:t>ノード</a:t>
            </a:r>
            <a:r>
              <a:rPr lang="ja-JP" altLang="ja-JP" sz="2400" b="1" dirty="0"/>
              <a:t>を</a:t>
            </a:r>
            <a:r>
              <a:rPr lang="ja-JP" altLang="ja-JP" sz="2400" b="1" dirty="0" smtClean="0"/>
              <a:t>配置</a:t>
            </a:r>
            <a:r>
              <a:rPr lang="ja-JP" altLang="en-US" sz="2400" dirty="0" smtClean="0"/>
              <a:t>：</a:t>
            </a:r>
            <a:r>
              <a:rPr lang="ja-JP" altLang="ja-JP" sz="2400" b="1" dirty="0" smtClean="0">
                <a:solidFill>
                  <a:srgbClr val="0000CC"/>
                </a:solidFill>
              </a:rPr>
              <a:t>クラウドモデル</a:t>
            </a:r>
            <a:endParaRPr lang="en-US" altLang="ja-JP" sz="2400" b="1" dirty="0" smtClean="0">
              <a:solidFill>
                <a:srgbClr val="0000CC"/>
              </a:solidFill>
            </a:endParaRPr>
          </a:p>
        </p:txBody>
      </p:sp>
      <p:graphicFrame>
        <p:nvGraphicFramePr>
          <p:cNvPr id="7" name="表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4502055"/>
              </p:ext>
            </p:extLst>
          </p:nvPr>
        </p:nvGraphicFramePr>
        <p:xfrm>
          <a:off x="5676900" y="2044699"/>
          <a:ext cx="3225751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9600">
                  <a:extLst>
                    <a:ext uri="{9D8B030D-6E8A-4147-A177-3AD203B41FA5}">
                      <a16:colId xmlns:a16="http://schemas.microsoft.com/office/drawing/2014/main" val="3383820819"/>
                    </a:ext>
                  </a:extLst>
                </a:gridCol>
                <a:gridCol w="1346151">
                  <a:extLst>
                    <a:ext uri="{9D8B030D-6E8A-4147-A177-3AD203B41FA5}">
                      <a16:colId xmlns:a16="http://schemas.microsoft.com/office/drawing/2014/main" val="3433298307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kumimoji="1" lang="ja-JP" altLang="en-US" dirty="0" smtClean="0"/>
                        <a:t>クラウドモデル</a:t>
                      </a:r>
                      <a:endParaRPr kumimoji="1" lang="ja-JP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43142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ja-JP" altLang="en-US" dirty="0" smtClean="0"/>
                        <a:t>無関係なデータの流出性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800" b="1" dirty="0" smtClean="0">
                          <a:solidFill>
                            <a:srgbClr val="0000CC"/>
                          </a:solidFill>
                        </a:rPr>
                        <a:t>大</a:t>
                      </a:r>
                      <a:endParaRPr kumimoji="1" lang="ja-JP" altLang="en-US" sz="2800" b="1" dirty="0">
                        <a:solidFill>
                          <a:srgbClr val="0000CC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38889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ja-JP" altLang="en-US" dirty="0" smtClean="0"/>
                        <a:t>フィルタデータの分散性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800" b="1" dirty="0" smtClean="0">
                          <a:solidFill>
                            <a:srgbClr val="FF0000"/>
                          </a:solidFill>
                        </a:rPr>
                        <a:t>小</a:t>
                      </a:r>
                      <a:endParaRPr kumimoji="1" lang="ja-JP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73207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ja-JP" altLang="en-US" dirty="0" smtClean="0"/>
                        <a:t>データ保存の地域リスク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800" b="1" dirty="0" smtClean="0">
                          <a:solidFill>
                            <a:srgbClr val="0000CC"/>
                          </a:solidFill>
                        </a:rPr>
                        <a:t>影響</a:t>
                      </a:r>
                      <a:endParaRPr kumimoji="1" lang="en-US" altLang="ja-JP" sz="2800" b="1" dirty="0" smtClean="0">
                        <a:solidFill>
                          <a:srgbClr val="0000CC"/>
                        </a:solidFill>
                      </a:endParaRPr>
                    </a:p>
                    <a:p>
                      <a:pPr algn="ctr"/>
                      <a:r>
                        <a:rPr kumimoji="1" lang="ja-JP" altLang="en-US" sz="2800" b="1" dirty="0" smtClean="0">
                          <a:solidFill>
                            <a:srgbClr val="0000CC"/>
                          </a:solidFill>
                        </a:rPr>
                        <a:t>あり</a:t>
                      </a:r>
                      <a:endParaRPr kumimoji="1" lang="ja-JP" altLang="en-US" sz="2800" b="1" dirty="0">
                        <a:solidFill>
                          <a:srgbClr val="0000CC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1163960"/>
                  </a:ext>
                </a:extLst>
              </a:tr>
            </a:tbl>
          </a:graphicData>
        </a:graphic>
      </p:graphicFrame>
      <p:sp>
        <p:nvSpPr>
          <p:cNvPr id="8" name="正方形/長方形 7"/>
          <p:cNvSpPr/>
          <p:nvPr/>
        </p:nvSpPr>
        <p:spPr>
          <a:xfrm>
            <a:off x="5676900" y="3071824"/>
            <a:ext cx="1879369" cy="58477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ja-JP" altLang="en-US" sz="1600" b="1" dirty="0">
                <a:solidFill>
                  <a:schemeClr val="bg1"/>
                </a:solidFill>
              </a:rPr>
              <a:t>フィルタデータ</a:t>
            </a:r>
            <a:r>
              <a:rPr lang="ja-JP" altLang="en-US" sz="1600" b="1" dirty="0" smtClean="0">
                <a:solidFill>
                  <a:schemeClr val="bg1"/>
                </a:solidFill>
              </a:rPr>
              <a:t>の拡散性</a:t>
            </a:r>
            <a:endParaRPr lang="ja-JP" altLang="en-US" sz="1600" b="1" dirty="0">
              <a:solidFill>
                <a:schemeClr val="bg1"/>
              </a:solidFill>
            </a:endParaRPr>
          </a:p>
        </p:txBody>
      </p:sp>
      <p:sp>
        <p:nvSpPr>
          <p:cNvPr id="9" name="正方形/長方形 8"/>
          <p:cNvSpPr/>
          <p:nvPr/>
        </p:nvSpPr>
        <p:spPr>
          <a:xfrm>
            <a:off x="5687981" y="2442829"/>
            <a:ext cx="1879369" cy="584775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ja-JP" altLang="en-US" sz="1600" b="1" dirty="0">
                <a:solidFill>
                  <a:schemeClr val="bg1"/>
                </a:solidFill>
              </a:rPr>
              <a:t>無関係なデータの流出性</a:t>
            </a:r>
            <a:endParaRPr lang="ja-JP" altLang="en-US" sz="1600" b="1" dirty="0">
              <a:solidFill>
                <a:schemeClr val="bg1"/>
              </a:solidFill>
            </a:endParaRPr>
          </a:p>
        </p:txBody>
      </p:sp>
      <p:sp>
        <p:nvSpPr>
          <p:cNvPr id="10" name="正方形/長方形 9"/>
          <p:cNvSpPr/>
          <p:nvPr/>
        </p:nvSpPr>
        <p:spPr>
          <a:xfrm>
            <a:off x="5682442" y="3750700"/>
            <a:ext cx="1879369" cy="830997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ja-JP" altLang="en-US" sz="1600" b="1" dirty="0">
                <a:solidFill>
                  <a:schemeClr val="bg1"/>
                </a:solidFill>
              </a:rPr>
              <a:t>データ保存の地域</a:t>
            </a:r>
            <a:r>
              <a:rPr lang="ja-JP" altLang="en-US" sz="1600" b="1" dirty="0" smtClean="0">
                <a:solidFill>
                  <a:schemeClr val="bg1"/>
                </a:solidFill>
              </a:rPr>
              <a:t>リスク</a:t>
            </a:r>
            <a:endParaRPr lang="en-US" altLang="ja-JP" sz="1600" b="1" dirty="0" smtClean="0">
              <a:solidFill>
                <a:schemeClr val="bg1"/>
              </a:solidFill>
            </a:endParaRPr>
          </a:p>
          <a:p>
            <a:endParaRPr lang="ja-JP" altLang="en-US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8382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既存の技術：エッジモデル</a:t>
            </a:r>
            <a:endParaRPr kumimoji="1" lang="ja-JP" altLang="en-US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142340" y="902241"/>
            <a:ext cx="87603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b="1" dirty="0" smtClean="0"/>
              <a:t>エッジ</a:t>
            </a:r>
            <a:r>
              <a:rPr lang="ja-JP" altLang="ja-JP" sz="2400" b="1" dirty="0" smtClean="0"/>
              <a:t>層</a:t>
            </a:r>
            <a:r>
              <a:rPr lang="ja-JP" altLang="ja-JP" sz="2400" dirty="0" smtClean="0"/>
              <a:t>に</a:t>
            </a:r>
            <a:r>
              <a:rPr lang="ja-JP" altLang="en-US" sz="2400" dirty="0" smtClean="0"/>
              <a:t>追跡型センサネットアプリケーションのデータ解析を行う</a:t>
            </a:r>
            <a:r>
              <a:rPr lang="ja-JP" altLang="en-US" sz="2400" b="1" dirty="0" smtClean="0"/>
              <a:t>計算</a:t>
            </a:r>
            <a:r>
              <a:rPr lang="ja-JP" altLang="ja-JP" sz="2400" b="1" dirty="0" smtClean="0"/>
              <a:t>ノード</a:t>
            </a:r>
            <a:r>
              <a:rPr lang="ja-JP" altLang="ja-JP" sz="2400" b="1" dirty="0"/>
              <a:t>を</a:t>
            </a:r>
            <a:r>
              <a:rPr lang="ja-JP" altLang="ja-JP" sz="2400" b="1" dirty="0" smtClean="0"/>
              <a:t>配置</a:t>
            </a:r>
            <a:r>
              <a:rPr lang="ja-JP" altLang="en-US" sz="2400" dirty="0" smtClean="0"/>
              <a:t>：</a:t>
            </a:r>
            <a:r>
              <a:rPr lang="ja-JP" altLang="en-US" sz="2400" b="1" dirty="0" smtClean="0">
                <a:solidFill>
                  <a:srgbClr val="0000CC"/>
                </a:solidFill>
              </a:rPr>
              <a:t>エッジモデル</a:t>
            </a:r>
            <a:endParaRPr lang="en-US" altLang="ja-JP" sz="2400" b="1" dirty="0" smtClean="0">
              <a:solidFill>
                <a:srgbClr val="0000CC"/>
              </a:solidFill>
            </a:endParaRPr>
          </a:p>
        </p:txBody>
      </p:sp>
      <p:graphicFrame>
        <p:nvGraphicFramePr>
          <p:cNvPr id="7" name="表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4385883"/>
              </p:ext>
            </p:extLst>
          </p:nvPr>
        </p:nvGraphicFramePr>
        <p:xfrm>
          <a:off x="5676900" y="2044699"/>
          <a:ext cx="3225751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9600">
                  <a:extLst>
                    <a:ext uri="{9D8B030D-6E8A-4147-A177-3AD203B41FA5}">
                      <a16:colId xmlns:a16="http://schemas.microsoft.com/office/drawing/2014/main" val="3383820819"/>
                    </a:ext>
                  </a:extLst>
                </a:gridCol>
                <a:gridCol w="1346151">
                  <a:extLst>
                    <a:ext uri="{9D8B030D-6E8A-4147-A177-3AD203B41FA5}">
                      <a16:colId xmlns:a16="http://schemas.microsoft.com/office/drawing/2014/main" val="3433298307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kumimoji="1" lang="ja-JP" altLang="en-US" dirty="0" smtClean="0"/>
                        <a:t>エッジモデル</a:t>
                      </a:r>
                      <a:endParaRPr kumimoji="1" lang="ja-JP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43142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ja-JP" altLang="en-US" dirty="0" smtClean="0"/>
                        <a:t>無関係なデータの流出性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800" b="1" dirty="0" smtClean="0">
                          <a:solidFill>
                            <a:srgbClr val="FF0000"/>
                          </a:solidFill>
                        </a:rPr>
                        <a:t>小</a:t>
                      </a:r>
                      <a:endParaRPr kumimoji="1" lang="ja-JP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38889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ja-JP" altLang="en-US" dirty="0" smtClean="0"/>
                        <a:t>フィルタデータの分散性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800" b="1" dirty="0" smtClean="0">
                          <a:solidFill>
                            <a:srgbClr val="0000CC"/>
                          </a:solidFill>
                        </a:rPr>
                        <a:t>大</a:t>
                      </a:r>
                      <a:endParaRPr kumimoji="1" lang="ja-JP" altLang="en-US" sz="2800" b="1" dirty="0">
                        <a:solidFill>
                          <a:srgbClr val="0000CC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73207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ja-JP" altLang="en-US" dirty="0" smtClean="0"/>
                        <a:t>データ保存の地域リスク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800" b="1" dirty="0" smtClean="0">
                          <a:solidFill>
                            <a:srgbClr val="FF0000"/>
                          </a:solidFill>
                        </a:rPr>
                        <a:t>影響</a:t>
                      </a:r>
                      <a:endParaRPr kumimoji="1" lang="en-US" altLang="ja-JP" sz="2800" b="1" dirty="0" smtClean="0">
                        <a:solidFill>
                          <a:srgbClr val="FF0000"/>
                        </a:solidFill>
                      </a:endParaRPr>
                    </a:p>
                    <a:p>
                      <a:pPr algn="ctr"/>
                      <a:r>
                        <a:rPr kumimoji="1" lang="ja-JP" altLang="en-US" sz="2800" b="1" dirty="0" smtClean="0">
                          <a:solidFill>
                            <a:srgbClr val="FF0000"/>
                          </a:solidFill>
                        </a:rPr>
                        <a:t>なし</a:t>
                      </a:r>
                      <a:endParaRPr kumimoji="1" lang="ja-JP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1163960"/>
                  </a:ext>
                </a:extLst>
              </a:tr>
            </a:tbl>
          </a:graphicData>
        </a:graphic>
      </p:graphicFrame>
      <p:pic>
        <p:nvPicPr>
          <p:cNvPr id="8" name="図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340" y="2044699"/>
            <a:ext cx="5627379" cy="4438962"/>
          </a:xfrm>
          <a:prstGeom prst="rect">
            <a:avLst/>
          </a:prstGeom>
        </p:spPr>
      </p:pic>
      <p:sp>
        <p:nvSpPr>
          <p:cNvPr id="9" name="正方形/長方形 8"/>
          <p:cNvSpPr/>
          <p:nvPr/>
        </p:nvSpPr>
        <p:spPr>
          <a:xfrm>
            <a:off x="5676900" y="3071824"/>
            <a:ext cx="1879369" cy="58477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ja-JP" altLang="en-US" sz="1600" b="1" dirty="0">
                <a:solidFill>
                  <a:schemeClr val="bg1"/>
                </a:solidFill>
              </a:rPr>
              <a:t>フィルタデータ</a:t>
            </a:r>
            <a:r>
              <a:rPr lang="ja-JP" altLang="en-US" sz="1600" b="1" dirty="0" smtClean="0">
                <a:solidFill>
                  <a:schemeClr val="bg1"/>
                </a:solidFill>
              </a:rPr>
              <a:t>の拡散性</a:t>
            </a:r>
            <a:endParaRPr lang="ja-JP" altLang="en-US" sz="1600" b="1" dirty="0">
              <a:solidFill>
                <a:schemeClr val="bg1"/>
              </a:solidFill>
            </a:endParaRPr>
          </a:p>
        </p:txBody>
      </p:sp>
      <p:sp>
        <p:nvSpPr>
          <p:cNvPr id="10" name="正方形/長方形 9"/>
          <p:cNvSpPr/>
          <p:nvPr/>
        </p:nvSpPr>
        <p:spPr>
          <a:xfrm>
            <a:off x="5687981" y="2442829"/>
            <a:ext cx="1879369" cy="584775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ja-JP" altLang="en-US" sz="1600" b="1" dirty="0">
                <a:solidFill>
                  <a:schemeClr val="bg1"/>
                </a:solidFill>
              </a:rPr>
              <a:t>無関係なデータの流出性</a:t>
            </a:r>
            <a:endParaRPr lang="ja-JP" altLang="en-US" sz="1600" b="1" dirty="0">
              <a:solidFill>
                <a:schemeClr val="bg1"/>
              </a:solidFill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5682442" y="3750700"/>
            <a:ext cx="1879369" cy="830997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ja-JP" altLang="en-US" sz="1600" b="1" dirty="0">
                <a:solidFill>
                  <a:schemeClr val="bg1"/>
                </a:solidFill>
              </a:rPr>
              <a:t>データ保存の地域</a:t>
            </a:r>
            <a:r>
              <a:rPr lang="ja-JP" altLang="en-US" sz="1600" b="1" dirty="0" smtClean="0">
                <a:solidFill>
                  <a:schemeClr val="bg1"/>
                </a:solidFill>
              </a:rPr>
              <a:t>リスク</a:t>
            </a:r>
            <a:endParaRPr lang="en-US" altLang="ja-JP" sz="1600" b="1" dirty="0" smtClean="0">
              <a:solidFill>
                <a:schemeClr val="bg1"/>
              </a:solidFill>
            </a:endParaRPr>
          </a:p>
          <a:p>
            <a:endParaRPr lang="ja-JP" altLang="en-US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2776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課題解決アプローチ</a:t>
            </a:r>
            <a:endParaRPr kumimoji="1" lang="ja-JP" altLang="en-US" dirty="0"/>
          </a:p>
        </p:txBody>
      </p:sp>
      <p:sp>
        <p:nvSpPr>
          <p:cNvPr id="6" name="正方形/長方形 5"/>
          <p:cNvSpPr/>
          <p:nvPr/>
        </p:nvSpPr>
        <p:spPr>
          <a:xfrm>
            <a:off x="152903" y="882687"/>
            <a:ext cx="876030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7800" indent="-177800"/>
            <a:r>
              <a:rPr lang="ja-JP" altLang="en-US" sz="2400" b="1" dirty="0" smtClean="0"/>
              <a:t>■現在の</a:t>
            </a:r>
            <a:r>
              <a:rPr lang="ja-JP" altLang="en-US" sz="2400" b="1" dirty="0"/>
              <a:t>エッジモデルはデータ流通保護をフォーカス</a:t>
            </a:r>
            <a:r>
              <a:rPr lang="ja-JP" altLang="en-US" sz="2400" b="1" dirty="0" smtClean="0"/>
              <a:t>しておらず，その</a:t>
            </a:r>
            <a:r>
              <a:rPr lang="ja-JP" altLang="en-US" sz="2400" b="1" dirty="0"/>
              <a:t>まま当てはめてもプライバシ情報保護のメリットは大きく</a:t>
            </a:r>
            <a:r>
              <a:rPr lang="ja-JP" altLang="en-US" sz="2400" b="1" dirty="0" smtClean="0"/>
              <a:t>ない</a:t>
            </a:r>
            <a:endParaRPr lang="ja-JP" altLang="en-US" sz="2400" b="1" dirty="0"/>
          </a:p>
        </p:txBody>
      </p:sp>
      <p:sp>
        <p:nvSpPr>
          <p:cNvPr id="7" name="正方形/長方形 6"/>
          <p:cNvSpPr/>
          <p:nvPr/>
        </p:nvSpPr>
        <p:spPr>
          <a:xfrm>
            <a:off x="294740" y="2177762"/>
            <a:ext cx="8522296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5600" indent="-355600"/>
            <a:r>
              <a:rPr lang="ja-JP" altLang="en-US" sz="2400" dirty="0" smtClean="0"/>
              <a:t>・エッジモデルを追跡型アプリケーションに適したネットワークモデルに改良する</a:t>
            </a:r>
            <a:endParaRPr lang="en-US" altLang="ja-JP" sz="2400" dirty="0" smtClean="0"/>
          </a:p>
          <a:p>
            <a:pPr marL="355600" indent="-355600"/>
            <a:endParaRPr lang="en-US" altLang="ja-JP" sz="2400" dirty="0" smtClean="0"/>
          </a:p>
          <a:p>
            <a:pPr marL="355600" indent="-355600"/>
            <a:r>
              <a:rPr lang="ja-JP" altLang="en-US" sz="2400" dirty="0" smtClean="0"/>
              <a:t>＜改良ポイント＞</a:t>
            </a:r>
            <a:endParaRPr lang="en-US" altLang="ja-JP" sz="2400" dirty="0" smtClean="0"/>
          </a:p>
          <a:p>
            <a:pPr marL="355600" indent="-355600"/>
            <a:r>
              <a:rPr lang="en-US" altLang="ja-JP" sz="2400" b="1" dirty="0" smtClean="0"/>
              <a:t>【</a:t>
            </a:r>
            <a:r>
              <a:rPr lang="ja-JP" altLang="en-US" sz="2400" b="1" dirty="0" smtClean="0"/>
              <a:t>要件①</a:t>
            </a:r>
            <a:r>
              <a:rPr lang="en-US" altLang="ja-JP" sz="2400" b="1" dirty="0" smtClean="0"/>
              <a:t>】</a:t>
            </a:r>
            <a:r>
              <a:rPr lang="ja-JP" altLang="en-US" sz="2400" b="1" dirty="0" smtClean="0"/>
              <a:t>データ発生源でデータを処理すること</a:t>
            </a:r>
            <a:endParaRPr lang="en-US" altLang="ja-JP" sz="2400" b="1" dirty="0" smtClean="0"/>
          </a:p>
          <a:p>
            <a:pPr marL="355600" indent="-355600"/>
            <a:r>
              <a:rPr lang="ja-JP" altLang="en-US" sz="2400" dirty="0" smtClean="0"/>
              <a:t>　⇒</a:t>
            </a:r>
            <a:r>
              <a:rPr lang="ja-JP" altLang="en-US" sz="2400" dirty="0" smtClean="0">
                <a:solidFill>
                  <a:srgbClr val="FF0000"/>
                </a:solidFill>
              </a:rPr>
              <a:t>不要なデータの送信を抑制</a:t>
            </a:r>
            <a:endParaRPr lang="en-US" altLang="ja-JP" sz="2400" dirty="0" smtClean="0">
              <a:solidFill>
                <a:srgbClr val="FF0000"/>
              </a:solidFill>
            </a:endParaRPr>
          </a:p>
          <a:p>
            <a:pPr marL="355600" indent="-355600"/>
            <a:r>
              <a:rPr lang="en-US" altLang="ja-JP" sz="2400" b="1" dirty="0" smtClean="0"/>
              <a:t>【</a:t>
            </a:r>
            <a:r>
              <a:rPr lang="ja-JP" altLang="en-US" sz="2400" b="1" dirty="0" smtClean="0"/>
              <a:t>要件②</a:t>
            </a:r>
            <a:r>
              <a:rPr lang="en-US" altLang="ja-JP" sz="2400" b="1" dirty="0" smtClean="0"/>
              <a:t>】</a:t>
            </a:r>
            <a:r>
              <a:rPr lang="ja-JP" altLang="en-US" sz="2400" b="1" dirty="0" smtClean="0"/>
              <a:t>フィルタデータを利用するデータ解析用の計算ノードの数を減らすこと</a:t>
            </a:r>
            <a:endParaRPr lang="en-US" altLang="ja-JP" sz="2400" b="1" dirty="0" smtClean="0"/>
          </a:p>
          <a:p>
            <a:pPr marL="355600" indent="-355600"/>
            <a:r>
              <a:rPr lang="ja-JP" altLang="en-US" sz="2400" dirty="0" smtClean="0"/>
              <a:t>　⇒</a:t>
            </a:r>
            <a:r>
              <a:rPr lang="ja-JP" altLang="en-US" sz="2400" dirty="0" smtClean="0">
                <a:solidFill>
                  <a:srgbClr val="FF0000"/>
                </a:solidFill>
              </a:rPr>
              <a:t>フィルタデータの分散を抑制</a:t>
            </a:r>
            <a:endParaRPr lang="en-US" altLang="ja-JP" sz="2400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6624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 smtClean="0"/>
              <a:t>課題解決アプローチ</a:t>
            </a:r>
            <a:endParaRPr kumimoji="1" lang="ja-JP" altLang="en-US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42340" y="902241"/>
            <a:ext cx="88492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 smtClean="0"/>
              <a:t>■アプリケーションにとって必要なセンサ情報は「追跡対象者」のみ</a:t>
            </a:r>
            <a:endParaRPr lang="en-US" altLang="ja-JP" sz="2000" dirty="0" smtClean="0"/>
          </a:p>
          <a:p>
            <a:r>
              <a:rPr lang="ja-JP" altLang="en-US" sz="2000" dirty="0" smtClean="0"/>
              <a:t>■センサ機器が取得する情報は位置に縛られた物理的な情報</a:t>
            </a:r>
            <a:endParaRPr lang="en-US" altLang="ja-JP" sz="2000" dirty="0" smtClean="0"/>
          </a:p>
          <a:p>
            <a:r>
              <a:rPr lang="ja-JP" altLang="en-US" sz="2000" b="1" dirty="0" smtClean="0">
                <a:solidFill>
                  <a:srgbClr val="0000CC"/>
                </a:solidFill>
              </a:rPr>
              <a:t>　⇒追跡対象者と物理的に近い位置にないセンサ情報は不要　</a:t>
            </a:r>
            <a:endParaRPr lang="en-US" altLang="ja-JP" sz="2000" b="1" dirty="0" smtClean="0">
              <a:solidFill>
                <a:srgbClr val="0000CC"/>
              </a:solidFill>
            </a:endParaRPr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140" y="2032204"/>
            <a:ext cx="6661760" cy="3953567"/>
          </a:xfrm>
          <a:prstGeom prst="rect">
            <a:avLst/>
          </a:prstGeom>
        </p:spPr>
      </p:pic>
      <p:sp>
        <p:nvSpPr>
          <p:cNvPr id="63" name="テキスト ボックス 62"/>
          <p:cNvSpPr txBox="1"/>
          <p:nvPr/>
        </p:nvSpPr>
        <p:spPr>
          <a:xfrm>
            <a:off x="142340" y="5985771"/>
            <a:ext cx="8734960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ja-JP" altLang="en-US" sz="2400" dirty="0" smtClean="0"/>
              <a:t>追跡対象者に解析を行う</a:t>
            </a:r>
            <a:r>
              <a:rPr lang="ja-JP" altLang="en-US" sz="2400" b="1" dirty="0" smtClean="0">
                <a:solidFill>
                  <a:srgbClr val="FF0000"/>
                </a:solidFill>
              </a:rPr>
              <a:t>計算ノードを帯同</a:t>
            </a:r>
            <a:r>
              <a:rPr lang="ja-JP" altLang="en-US" sz="2400" dirty="0" smtClean="0"/>
              <a:t>させ，</a:t>
            </a:r>
            <a:endParaRPr lang="en-US" altLang="ja-JP" sz="2400" dirty="0" smtClean="0"/>
          </a:p>
          <a:p>
            <a:r>
              <a:rPr lang="ja-JP" altLang="en-US" sz="2400" dirty="0" smtClean="0"/>
              <a:t>計算ノードの</a:t>
            </a:r>
            <a:r>
              <a:rPr lang="ja-JP" altLang="en-US" sz="2400" b="1" dirty="0" smtClean="0">
                <a:solidFill>
                  <a:srgbClr val="FF0000"/>
                </a:solidFill>
              </a:rPr>
              <a:t>有効通信範囲にあるセンサの情報のみ収集・処理</a:t>
            </a:r>
            <a:endParaRPr lang="en-US" altLang="ja-JP" sz="2400" b="1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261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 smtClean="0"/>
              <a:t>提案モデルの機能概要</a:t>
            </a:r>
            <a:endParaRPr kumimoji="1" lang="ja-JP" altLang="en-US" dirty="0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" y="1109089"/>
            <a:ext cx="8864160" cy="4568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646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提案：地産地消型モデル</a:t>
            </a:r>
            <a:endParaRPr kumimoji="1" lang="ja-JP" altLang="en-US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42340" y="902241"/>
            <a:ext cx="87603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 smtClean="0"/>
              <a:t>追跡型センサネットアプリケーションのデータ解析を行う</a:t>
            </a:r>
            <a:r>
              <a:rPr lang="ja-JP" altLang="en-US" sz="2400" b="1" dirty="0" smtClean="0"/>
              <a:t>計算</a:t>
            </a:r>
            <a:r>
              <a:rPr lang="ja-JP" altLang="ja-JP" sz="2400" b="1" dirty="0" smtClean="0"/>
              <a:t>ノードを</a:t>
            </a:r>
            <a:r>
              <a:rPr lang="ja-JP" altLang="en-US" sz="2400" b="1" dirty="0" smtClean="0"/>
              <a:t>追跡対象者に帯同させる</a:t>
            </a:r>
            <a:r>
              <a:rPr lang="ja-JP" altLang="en-US" sz="2400" dirty="0" smtClean="0"/>
              <a:t>：</a:t>
            </a:r>
            <a:r>
              <a:rPr lang="ja-JP" altLang="en-US" sz="2400" b="1" dirty="0" smtClean="0">
                <a:solidFill>
                  <a:srgbClr val="0000CC"/>
                </a:solidFill>
              </a:rPr>
              <a:t>地産地消型モデル</a:t>
            </a:r>
            <a:endParaRPr lang="en-US" altLang="ja-JP" sz="2400" b="1" dirty="0" smtClean="0">
              <a:solidFill>
                <a:srgbClr val="0000CC"/>
              </a:solidFill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340" y="2076818"/>
            <a:ext cx="5656995" cy="4273182"/>
          </a:xfrm>
          <a:prstGeom prst="rect">
            <a:avLst/>
          </a:prstGeom>
        </p:spPr>
      </p:pic>
      <p:graphicFrame>
        <p:nvGraphicFramePr>
          <p:cNvPr id="9" name="表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4589420"/>
              </p:ext>
            </p:extLst>
          </p:nvPr>
        </p:nvGraphicFramePr>
        <p:xfrm>
          <a:off x="5676900" y="2044699"/>
          <a:ext cx="3225751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9600">
                  <a:extLst>
                    <a:ext uri="{9D8B030D-6E8A-4147-A177-3AD203B41FA5}">
                      <a16:colId xmlns:a16="http://schemas.microsoft.com/office/drawing/2014/main" val="3383820819"/>
                    </a:ext>
                  </a:extLst>
                </a:gridCol>
                <a:gridCol w="1346151">
                  <a:extLst>
                    <a:ext uri="{9D8B030D-6E8A-4147-A177-3AD203B41FA5}">
                      <a16:colId xmlns:a16="http://schemas.microsoft.com/office/drawing/2014/main" val="3433298307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kumimoji="1" lang="ja-JP" altLang="en-US" dirty="0" smtClean="0"/>
                        <a:t>地産地消型モデル</a:t>
                      </a:r>
                      <a:endParaRPr kumimoji="1" lang="ja-JP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43142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ja-JP" altLang="en-US" dirty="0" smtClean="0"/>
                        <a:t>無関係なデータの流出性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800" b="1" dirty="0" smtClean="0">
                          <a:solidFill>
                            <a:srgbClr val="FF0000"/>
                          </a:solidFill>
                        </a:rPr>
                        <a:t>小</a:t>
                      </a:r>
                      <a:endParaRPr kumimoji="1" lang="ja-JP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38889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ja-JP" altLang="en-US" dirty="0" smtClean="0"/>
                        <a:t>フィルタデータの分散性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800" b="1" dirty="0" smtClean="0">
                          <a:solidFill>
                            <a:srgbClr val="FF0000"/>
                          </a:solidFill>
                        </a:rPr>
                        <a:t>小</a:t>
                      </a:r>
                      <a:endParaRPr kumimoji="1" lang="ja-JP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73207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ja-JP" altLang="en-US" dirty="0" smtClean="0"/>
                        <a:t>データ保存の地域リスク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800" b="1" dirty="0" smtClean="0">
                          <a:solidFill>
                            <a:srgbClr val="FF0000"/>
                          </a:solidFill>
                        </a:rPr>
                        <a:t>影響</a:t>
                      </a:r>
                      <a:endParaRPr kumimoji="1" lang="en-US" altLang="ja-JP" sz="2800" b="1" dirty="0" smtClean="0">
                        <a:solidFill>
                          <a:srgbClr val="FF0000"/>
                        </a:solidFill>
                      </a:endParaRPr>
                    </a:p>
                    <a:p>
                      <a:pPr algn="ctr"/>
                      <a:r>
                        <a:rPr kumimoji="1" lang="ja-JP" altLang="en-US" sz="2800" b="1" dirty="0" smtClean="0">
                          <a:solidFill>
                            <a:srgbClr val="FF0000"/>
                          </a:solidFill>
                        </a:rPr>
                        <a:t>なし</a:t>
                      </a:r>
                      <a:endParaRPr kumimoji="1" lang="ja-JP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1163960"/>
                  </a:ext>
                </a:extLst>
              </a:tr>
            </a:tbl>
          </a:graphicData>
        </a:graphic>
      </p:graphicFrame>
      <p:sp>
        <p:nvSpPr>
          <p:cNvPr id="6" name="正方形/長方形 5"/>
          <p:cNvSpPr/>
          <p:nvPr/>
        </p:nvSpPr>
        <p:spPr>
          <a:xfrm>
            <a:off x="5676900" y="3071824"/>
            <a:ext cx="1879369" cy="58477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ja-JP" altLang="en-US" sz="1600" b="1" dirty="0">
                <a:solidFill>
                  <a:schemeClr val="bg1"/>
                </a:solidFill>
              </a:rPr>
              <a:t>フィルタデータ</a:t>
            </a:r>
            <a:r>
              <a:rPr lang="ja-JP" altLang="en-US" sz="1600" b="1" dirty="0" smtClean="0">
                <a:solidFill>
                  <a:schemeClr val="bg1"/>
                </a:solidFill>
              </a:rPr>
              <a:t>の拡散性</a:t>
            </a:r>
            <a:endParaRPr lang="ja-JP" altLang="en-US" sz="1600" b="1" dirty="0">
              <a:solidFill>
                <a:schemeClr val="bg1"/>
              </a:solidFill>
            </a:endParaRPr>
          </a:p>
        </p:txBody>
      </p:sp>
      <p:sp>
        <p:nvSpPr>
          <p:cNvPr id="7" name="正方形/長方形 6"/>
          <p:cNvSpPr/>
          <p:nvPr/>
        </p:nvSpPr>
        <p:spPr>
          <a:xfrm>
            <a:off x="5687981" y="2442829"/>
            <a:ext cx="1879369" cy="584775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ja-JP" altLang="en-US" sz="1600" b="1" dirty="0">
                <a:solidFill>
                  <a:schemeClr val="bg1"/>
                </a:solidFill>
              </a:rPr>
              <a:t>無関係なデータの流出性</a:t>
            </a:r>
            <a:endParaRPr lang="ja-JP" altLang="en-US" sz="1600" b="1" dirty="0">
              <a:solidFill>
                <a:schemeClr val="bg1"/>
              </a:solidFill>
            </a:endParaRPr>
          </a:p>
        </p:txBody>
      </p:sp>
      <p:sp>
        <p:nvSpPr>
          <p:cNvPr id="8" name="正方形/長方形 7"/>
          <p:cNvSpPr/>
          <p:nvPr/>
        </p:nvSpPr>
        <p:spPr>
          <a:xfrm>
            <a:off x="5682442" y="3750700"/>
            <a:ext cx="1879369" cy="830997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ja-JP" altLang="en-US" sz="1600" b="1" dirty="0">
                <a:solidFill>
                  <a:schemeClr val="bg1"/>
                </a:solidFill>
              </a:rPr>
              <a:t>データ保存の地域</a:t>
            </a:r>
            <a:r>
              <a:rPr lang="ja-JP" altLang="en-US" sz="1600" b="1" dirty="0" smtClean="0">
                <a:solidFill>
                  <a:schemeClr val="bg1"/>
                </a:solidFill>
              </a:rPr>
              <a:t>リスク</a:t>
            </a:r>
            <a:endParaRPr lang="en-US" altLang="ja-JP" sz="1600" b="1" dirty="0" smtClean="0">
              <a:solidFill>
                <a:schemeClr val="bg1"/>
              </a:solidFill>
            </a:endParaRPr>
          </a:p>
          <a:p>
            <a:endParaRPr lang="ja-JP" altLang="en-US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2799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評価</a:t>
            </a:r>
            <a:endParaRPr kumimoji="1" lang="ja-JP" altLang="en-US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42340" y="902241"/>
            <a:ext cx="87603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/>
              <a:t>追跡アプリケーションを実行する上で</a:t>
            </a:r>
            <a:r>
              <a:rPr lang="ja-JP" altLang="en-US" sz="2400" dirty="0" smtClean="0"/>
              <a:t>，プライバシデータ</a:t>
            </a:r>
            <a:r>
              <a:rPr lang="ja-JP" altLang="en-US" sz="2400" dirty="0"/>
              <a:t>の管理に関わる下記の</a:t>
            </a:r>
            <a:r>
              <a:rPr lang="en-US" altLang="ja-JP" sz="2400" dirty="0"/>
              <a:t>3</a:t>
            </a:r>
            <a:r>
              <a:rPr lang="ja-JP" altLang="en-US" sz="2400" dirty="0"/>
              <a:t>観点検討</a:t>
            </a:r>
            <a:endParaRPr lang="en-US" altLang="ja-JP" sz="2400" b="1" dirty="0" smtClean="0">
              <a:solidFill>
                <a:srgbClr val="0000CC"/>
              </a:solidFill>
            </a:endParaRPr>
          </a:p>
        </p:txBody>
      </p:sp>
      <p:graphicFrame>
        <p:nvGraphicFramePr>
          <p:cNvPr id="7" name="表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0110070"/>
              </p:ext>
            </p:extLst>
          </p:nvPr>
        </p:nvGraphicFramePr>
        <p:xfrm>
          <a:off x="600017" y="2057554"/>
          <a:ext cx="7844955" cy="1601542"/>
        </p:xfrm>
        <a:graphic>
          <a:graphicData uri="http://schemas.openxmlformats.org/drawingml/2006/table">
            <a:tbl>
              <a:tblPr/>
              <a:tblGrid>
                <a:gridCol w="2539135">
                  <a:extLst>
                    <a:ext uri="{9D8B030D-6E8A-4147-A177-3AD203B41FA5}">
                      <a16:colId xmlns:a16="http://schemas.microsoft.com/office/drawing/2014/main" val="3933394759"/>
                    </a:ext>
                  </a:extLst>
                </a:gridCol>
                <a:gridCol w="1845503">
                  <a:extLst>
                    <a:ext uri="{9D8B030D-6E8A-4147-A177-3AD203B41FA5}">
                      <a16:colId xmlns:a16="http://schemas.microsoft.com/office/drawing/2014/main" val="2244594169"/>
                    </a:ext>
                  </a:extLst>
                </a:gridCol>
                <a:gridCol w="1845503">
                  <a:extLst>
                    <a:ext uri="{9D8B030D-6E8A-4147-A177-3AD203B41FA5}">
                      <a16:colId xmlns:a16="http://schemas.microsoft.com/office/drawing/2014/main" val="108495943"/>
                    </a:ext>
                  </a:extLst>
                </a:gridCol>
                <a:gridCol w="1614814">
                  <a:extLst>
                    <a:ext uri="{9D8B030D-6E8A-4147-A177-3AD203B41FA5}">
                      <a16:colId xmlns:a16="http://schemas.microsoft.com/office/drawing/2014/main" val="2781141005"/>
                    </a:ext>
                  </a:extLst>
                </a:gridCol>
              </a:tblGrid>
              <a:tr h="384110">
                <a:tc>
                  <a:txBody>
                    <a:bodyPr/>
                    <a:lstStyle/>
                    <a:p>
                      <a:pPr algn="ctr">
                        <a:lnSpc>
                          <a:spcPts val="9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Times New Roman" panose="02020603050405020304" pitchFamily="18" charset="0"/>
                        </a:rPr>
                        <a:t> </a:t>
                      </a:r>
                      <a:endParaRPr lang="ja-JP" sz="2700" kern="100" dirty="0"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Times New Roman" panose="02020603050405020304" pitchFamily="18" charset="0"/>
                      </a:endParaRPr>
                    </a:p>
                  </a:txBody>
                  <a:tcPr marL="161131" marR="161131" marT="45572" marB="45572" anchor="ctr" anchorCtr="1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900"/>
                        </a:lnSpc>
                        <a:spcAft>
                          <a:spcPts val="0"/>
                        </a:spcAft>
                      </a:pPr>
                      <a:r>
                        <a:rPr lang="ja-JP" sz="1600" kern="100" dirty="0"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Times New Roman" panose="02020603050405020304" pitchFamily="18" charset="0"/>
                        </a:rPr>
                        <a:t>提案モデル</a:t>
                      </a:r>
                      <a:endParaRPr lang="ja-JP" sz="2700" kern="100" dirty="0"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Times New Roman" panose="02020603050405020304" pitchFamily="18" charset="0"/>
                      </a:endParaRPr>
                    </a:p>
                  </a:txBody>
                  <a:tcPr marL="161131" marR="161131" marT="45572" marB="45572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900"/>
                        </a:lnSpc>
                        <a:spcAft>
                          <a:spcPts val="0"/>
                        </a:spcAft>
                      </a:pPr>
                      <a:r>
                        <a:rPr lang="ja-JP" sz="1600" kern="100"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Times New Roman" panose="02020603050405020304" pitchFamily="18" charset="0"/>
                        </a:rPr>
                        <a:t>クラウドモデル</a:t>
                      </a:r>
                      <a:endParaRPr lang="ja-JP" sz="2700" kern="100"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Times New Roman" panose="02020603050405020304" pitchFamily="18" charset="0"/>
                      </a:endParaRPr>
                    </a:p>
                  </a:txBody>
                  <a:tcPr marL="161131" marR="161131" marT="45572" marB="45572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900"/>
                        </a:lnSpc>
                        <a:spcAft>
                          <a:spcPts val="0"/>
                        </a:spcAft>
                      </a:pPr>
                      <a:r>
                        <a:rPr lang="ja-JP" sz="1600" kern="100"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Times New Roman" panose="02020603050405020304" pitchFamily="18" charset="0"/>
                        </a:rPr>
                        <a:t>エッジモデル</a:t>
                      </a:r>
                      <a:endParaRPr lang="ja-JP" sz="2700" kern="100"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Times New Roman" panose="02020603050405020304" pitchFamily="18" charset="0"/>
                      </a:endParaRPr>
                    </a:p>
                  </a:txBody>
                  <a:tcPr marL="161131" marR="161131" marT="45572" marB="45572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66373754"/>
                  </a:ext>
                </a:extLst>
              </a:tr>
              <a:tr h="416661">
                <a:tc>
                  <a:txBody>
                    <a:bodyPr/>
                    <a:lstStyle/>
                    <a:p>
                      <a:pPr algn="just">
                        <a:lnSpc>
                          <a:spcPts val="900"/>
                        </a:lnSpc>
                        <a:spcAft>
                          <a:spcPts val="0"/>
                        </a:spcAft>
                      </a:pPr>
                      <a:r>
                        <a:rPr lang="ja-JP" sz="1600" b="1" kern="100"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Times New Roman" panose="02020603050405020304" pitchFamily="18" charset="0"/>
                        </a:rPr>
                        <a:t>無関係なデータの流出性</a:t>
                      </a:r>
                      <a:endParaRPr lang="ja-JP" sz="2700" kern="100"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Times New Roman" panose="02020603050405020304" pitchFamily="18" charset="0"/>
                      </a:endParaRPr>
                    </a:p>
                  </a:txBody>
                  <a:tcPr marL="161131" marR="161131" marT="45572" marB="45572" anchor="ctr" anchorCtr="1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900"/>
                        </a:lnSpc>
                        <a:spcAft>
                          <a:spcPts val="0"/>
                        </a:spcAft>
                      </a:pPr>
                      <a:r>
                        <a:rPr lang="ja-JP" sz="1600" b="1" kern="100" dirty="0">
                          <a:solidFill>
                            <a:srgbClr val="FF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Times New Roman" panose="02020603050405020304" pitchFamily="18" charset="0"/>
                        </a:rPr>
                        <a:t>小</a:t>
                      </a:r>
                      <a:endParaRPr lang="ja-JP" sz="2700" kern="100" dirty="0">
                        <a:solidFill>
                          <a:srgbClr val="FF0000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Times New Roman" panose="02020603050405020304" pitchFamily="18" charset="0"/>
                      </a:endParaRPr>
                    </a:p>
                  </a:txBody>
                  <a:tcPr marL="161131" marR="161131" marT="45572" marB="45572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900"/>
                        </a:lnSpc>
                        <a:spcAft>
                          <a:spcPts val="0"/>
                        </a:spcAft>
                      </a:pPr>
                      <a:r>
                        <a:rPr lang="ja-JP" sz="1600" kern="100" dirty="0">
                          <a:solidFill>
                            <a:srgbClr val="0000CC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Times New Roman" panose="02020603050405020304" pitchFamily="18" charset="0"/>
                        </a:rPr>
                        <a:t>大</a:t>
                      </a:r>
                      <a:endParaRPr lang="ja-JP" sz="2700" kern="100" dirty="0">
                        <a:solidFill>
                          <a:srgbClr val="0000CC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Times New Roman" panose="02020603050405020304" pitchFamily="18" charset="0"/>
                      </a:endParaRPr>
                    </a:p>
                  </a:txBody>
                  <a:tcPr marL="161131" marR="161131" marT="45572" marB="45572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00"/>
                        </a:lnSpc>
                        <a:spcAft>
                          <a:spcPts val="0"/>
                        </a:spcAft>
                        <a:tabLst>
                          <a:tab pos="325755" algn="l"/>
                        </a:tabLst>
                      </a:pPr>
                      <a:r>
                        <a:rPr lang="ja-JP" sz="1600" kern="100" dirty="0">
                          <a:solidFill>
                            <a:srgbClr val="FF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小</a:t>
                      </a:r>
                      <a:endParaRPr lang="ja-JP" sz="2000" kern="100" dirty="0">
                        <a:solidFill>
                          <a:srgbClr val="FF0000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marL="161131" marR="161131" marT="45572" marB="45572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62006969"/>
                  </a:ext>
                </a:extLst>
              </a:tr>
              <a:tr h="384110">
                <a:tc>
                  <a:txBody>
                    <a:bodyPr/>
                    <a:lstStyle/>
                    <a:p>
                      <a:pPr algn="just">
                        <a:lnSpc>
                          <a:spcPts val="900"/>
                        </a:lnSpc>
                        <a:spcAft>
                          <a:spcPts val="0"/>
                        </a:spcAft>
                      </a:pPr>
                      <a:r>
                        <a:rPr lang="ja-JP" sz="1600" b="1" kern="100" dirty="0"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Times New Roman" panose="02020603050405020304" pitchFamily="18" charset="0"/>
                        </a:rPr>
                        <a:t>フィルタデータ</a:t>
                      </a:r>
                      <a:r>
                        <a:rPr lang="ja-JP" sz="1600" b="1" kern="100" dirty="0" smtClean="0"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Times New Roman" panose="02020603050405020304" pitchFamily="18" charset="0"/>
                        </a:rPr>
                        <a:t>の</a:t>
                      </a:r>
                      <a:r>
                        <a:rPr lang="ja-JP" altLang="en-US" sz="1600" b="1" kern="100" dirty="0" smtClean="0"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Times New Roman" panose="02020603050405020304" pitchFamily="18" charset="0"/>
                        </a:rPr>
                        <a:t>拡散</a:t>
                      </a:r>
                      <a:r>
                        <a:rPr lang="ja-JP" sz="1600" b="1" kern="100" dirty="0" smtClean="0"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Times New Roman" panose="02020603050405020304" pitchFamily="18" charset="0"/>
                        </a:rPr>
                        <a:t>性</a:t>
                      </a:r>
                      <a:endParaRPr lang="ja-JP" sz="2700" kern="100" dirty="0"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Times New Roman" panose="02020603050405020304" pitchFamily="18" charset="0"/>
                      </a:endParaRPr>
                    </a:p>
                  </a:txBody>
                  <a:tcPr marL="161131" marR="161131" marT="45572" marB="45572" anchor="ctr" anchorCtr="1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900"/>
                        </a:lnSpc>
                        <a:spcAft>
                          <a:spcPts val="0"/>
                        </a:spcAft>
                      </a:pPr>
                      <a:r>
                        <a:rPr lang="ja-JP" sz="1600" b="1" kern="100" dirty="0">
                          <a:solidFill>
                            <a:srgbClr val="FF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Times New Roman" panose="02020603050405020304" pitchFamily="18" charset="0"/>
                        </a:rPr>
                        <a:t>小</a:t>
                      </a:r>
                      <a:endParaRPr lang="ja-JP" sz="2700" kern="100" dirty="0">
                        <a:solidFill>
                          <a:srgbClr val="FF0000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Times New Roman" panose="02020603050405020304" pitchFamily="18" charset="0"/>
                      </a:endParaRPr>
                    </a:p>
                  </a:txBody>
                  <a:tcPr marL="161131" marR="161131" marT="45572" marB="45572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900"/>
                        </a:lnSpc>
                        <a:spcAft>
                          <a:spcPts val="0"/>
                        </a:spcAft>
                      </a:pPr>
                      <a:r>
                        <a:rPr lang="ja-JP" sz="1600" b="1" kern="100" dirty="0">
                          <a:solidFill>
                            <a:srgbClr val="FF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Times New Roman" panose="02020603050405020304" pitchFamily="18" charset="0"/>
                        </a:rPr>
                        <a:t>小</a:t>
                      </a:r>
                      <a:endParaRPr lang="ja-JP" sz="2700" kern="100" dirty="0">
                        <a:solidFill>
                          <a:srgbClr val="FF0000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Times New Roman" panose="02020603050405020304" pitchFamily="18" charset="0"/>
                      </a:endParaRPr>
                    </a:p>
                  </a:txBody>
                  <a:tcPr marL="161131" marR="161131" marT="45572" marB="45572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900"/>
                        </a:lnSpc>
                        <a:spcAft>
                          <a:spcPts val="0"/>
                        </a:spcAft>
                      </a:pPr>
                      <a:r>
                        <a:rPr lang="ja-JP" sz="1600" kern="100" dirty="0">
                          <a:solidFill>
                            <a:srgbClr val="0000CC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Times New Roman" panose="02020603050405020304" pitchFamily="18" charset="0"/>
                        </a:rPr>
                        <a:t>大</a:t>
                      </a:r>
                      <a:endParaRPr lang="ja-JP" sz="2700" kern="100" dirty="0">
                        <a:solidFill>
                          <a:srgbClr val="0000CC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Times New Roman" panose="02020603050405020304" pitchFamily="18" charset="0"/>
                      </a:endParaRPr>
                    </a:p>
                  </a:txBody>
                  <a:tcPr marL="161131" marR="161131" marT="45572" marB="45572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1174205"/>
                  </a:ext>
                </a:extLst>
              </a:tr>
              <a:tr h="416661">
                <a:tc>
                  <a:txBody>
                    <a:bodyPr/>
                    <a:lstStyle/>
                    <a:p>
                      <a:pPr algn="just">
                        <a:lnSpc>
                          <a:spcPts val="900"/>
                        </a:lnSpc>
                        <a:spcAft>
                          <a:spcPts val="0"/>
                        </a:spcAft>
                      </a:pPr>
                      <a:r>
                        <a:rPr lang="ja-JP" sz="1600" b="1" kern="100"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Times New Roman" panose="02020603050405020304" pitchFamily="18" charset="0"/>
                        </a:rPr>
                        <a:t>データ保存の地域リスク</a:t>
                      </a:r>
                      <a:endParaRPr lang="ja-JP" sz="2700" kern="100"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Times New Roman" panose="02020603050405020304" pitchFamily="18" charset="0"/>
                      </a:endParaRPr>
                    </a:p>
                  </a:txBody>
                  <a:tcPr marL="161131" marR="161131" marT="45572" marB="45572" anchor="ctr" anchorCtr="1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900"/>
                        </a:lnSpc>
                        <a:spcAft>
                          <a:spcPts val="0"/>
                        </a:spcAft>
                      </a:pPr>
                      <a:r>
                        <a:rPr lang="ja-JP" sz="1600" b="1" kern="100" dirty="0">
                          <a:solidFill>
                            <a:srgbClr val="FF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Times New Roman" panose="02020603050405020304" pitchFamily="18" charset="0"/>
                        </a:rPr>
                        <a:t>影響なし</a:t>
                      </a:r>
                      <a:endParaRPr lang="ja-JP" sz="2700" kern="100" dirty="0">
                        <a:solidFill>
                          <a:srgbClr val="FF0000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Times New Roman" panose="02020603050405020304" pitchFamily="18" charset="0"/>
                      </a:endParaRPr>
                    </a:p>
                  </a:txBody>
                  <a:tcPr marL="161131" marR="161131" marT="45572" marB="45572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900"/>
                        </a:lnSpc>
                        <a:spcAft>
                          <a:spcPts val="0"/>
                        </a:spcAft>
                      </a:pPr>
                      <a:r>
                        <a:rPr lang="ja-JP" sz="1600" kern="100" dirty="0">
                          <a:solidFill>
                            <a:srgbClr val="0000CC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Times New Roman" panose="02020603050405020304" pitchFamily="18" charset="0"/>
                        </a:rPr>
                        <a:t>影響あり</a:t>
                      </a:r>
                      <a:endParaRPr lang="ja-JP" sz="2700" kern="100" dirty="0">
                        <a:solidFill>
                          <a:srgbClr val="0000CC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Times New Roman" panose="02020603050405020304" pitchFamily="18" charset="0"/>
                      </a:endParaRPr>
                    </a:p>
                  </a:txBody>
                  <a:tcPr marL="161131" marR="161131" marT="45572" marB="45572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000"/>
                        </a:lnSpc>
                        <a:spcAft>
                          <a:spcPts val="0"/>
                        </a:spcAft>
                        <a:tabLst>
                          <a:tab pos="325755" algn="l"/>
                        </a:tabLst>
                      </a:pPr>
                      <a:r>
                        <a:rPr lang="ja-JP" sz="1600" b="1" kern="100" dirty="0">
                          <a:solidFill>
                            <a:srgbClr val="FF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影響なし</a:t>
                      </a:r>
                      <a:endParaRPr lang="ja-JP" sz="2000" kern="100" dirty="0">
                        <a:solidFill>
                          <a:srgbClr val="FF0000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marL="161131" marR="161131" marT="45572" marB="45572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31689701"/>
                  </a:ext>
                </a:extLst>
              </a:tr>
            </a:tbl>
          </a:graphicData>
        </a:graphic>
      </p:graphicFrame>
      <p:sp>
        <p:nvSpPr>
          <p:cNvPr id="10" name="正方形/長方形 9"/>
          <p:cNvSpPr/>
          <p:nvPr/>
        </p:nvSpPr>
        <p:spPr>
          <a:xfrm>
            <a:off x="211640" y="3939648"/>
            <a:ext cx="8621707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6700" indent="-266700"/>
            <a:r>
              <a:rPr lang="ja-JP" altLang="en-US" sz="2000" dirty="0" smtClean="0"/>
              <a:t>提案モデルは</a:t>
            </a:r>
            <a:endParaRPr lang="en-US" altLang="ja-JP" sz="2000" dirty="0" smtClean="0"/>
          </a:p>
          <a:p>
            <a:pPr marL="266700" indent="-266700"/>
            <a:r>
              <a:rPr lang="ja-JP" altLang="en-US" sz="2000" dirty="0" smtClean="0"/>
              <a:t>・センサデータは</a:t>
            </a:r>
            <a:r>
              <a:rPr lang="ja-JP" altLang="en-US" sz="2000" b="1" dirty="0" smtClean="0"/>
              <a:t>クラウドモデルと異なり</a:t>
            </a:r>
            <a:r>
              <a:rPr lang="ja-JP" altLang="en-US" sz="2000" dirty="0" smtClean="0"/>
              <a:t>，サービス</a:t>
            </a:r>
            <a:r>
              <a:rPr lang="ja-JP" altLang="en-US" sz="2000" dirty="0"/>
              <a:t>提供者へ送信される前に処理されるため，</a:t>
            </a:r>
            <a:r>
              <a:rPr lang="ja-JP" altLang="en-US" sz="2000" b="1" dirty="0">
                <a:solidFill>
                  <a:srgbClr val="FF0000"/>
                </a:solidFill>
              </a:rPr>
              <a:t>不要なデータは流通</a:t>
            </a:r>
            <a:r>
              <a:rPr lang="ja-JP" altLang="en-US" sz="2000" b="1" dirty="0" smtClean="0">
                <a:solidFill>
                  <a:srgbClr val="FF0000"/>
                </a:solidFill>
              </a:rPr>
              <a:t>しない</a:t>
            </a:r>
            <a:endParaRPr lang="en-US" altLang="ja-JP" sz="2000" b="1" dirty="0" smtClean="0">
              <a:solidFill>
                <a:srgbClr val="FF0000"/>
              </a:solidFill>
            </a:endParaRPr>
          </a:p>
          <a:p>
            <a:pPr marL="266700" indent="-266700"/>
            <a:r>
              <a:rPr lang="ja-JP" altLang="en-US" sz="2000" dirty="0" smtClean="0"/>
              <a:t>・フィルタデータは</a:t>
            </a:r>
            <a:r>
              <a:rPr lang="ja-JP" altLang="en-US" sz="2000" b="1" dirty="0" smtClean="0"/>
              <a:t>エッジモデルと異なり，</a:t>
            </a:r>
            <a:r>
              <a:rPr lang="en-US" altLang="ja-JP" sz="2000" dirty="0" smtClean="0"/>
              <a:t>1</a:t>
            </a:r>
            <a:r>
              <a:rPr lang="ja-JP" altLang="en-US" sz="2000" dirty="0" err="1"/>
              <a:t>つに</a:t>
            </a:r>
            <a:r>
              <a:rPr lang="ja-JP" altLang="en-US" sz="2000" dirty="0"/>
              <a:t>集約されるため，</a:t>
            </a:r>
            <a:r>
              <a:rPr lang="ja-JP" altLang="en-US" sz="2000" b="1" dirty="0" smtClean="0">
                <a:solidFill>
                  <a:srgbClr val="FF0000"/>
                </a:solidFill>
              </a:rPr>
              <a:t>最小</a:t>
            </a:r>
            <a:endParaRPr lang="en-US" altLang="ja-JP" sz="2000" b="1" dirty="0">
              <a:solidFill>
                <a:srgbClr val="FF0000"/>
              </a:solidFill>
            </a:endParaRPr>
          </a:p>
          <a:p>
            <a:pPr marL="266700" indent="-266700"/>
            <a:r>
              <a:rPr lang="ja-JP" altLang="en-US" sz="2000" dirty="0" smtClean="0"/>
              <a:t>・データ保存の</a:t>
            </a:r>
            <a:r>
              <a:rPr lang="ja-JP" altLang="en-US" sz="2000" dirty="0"/>
              <a:t>域内処理については</a:t>
            </a:r>
            <a:r>
              <a:rPr lang="ja-JP" altLang="en-US" sz="2000" dirty="0" smtClean="0"/>
              <a:t>，</a:t>
            </a:r>
            <a:r>
              <a:rPr lang="ja-JP" altLang="en-US" sz="2000" b="1" dirty="0" smtClean="0"/>
              <a:t>クラウドモデルと異なり，</a:t>
            </a:r>
            <a:endParaRPr lang="en-US" altLang="ja-JP" sz="2000" b="1" dirty="0" smtClean="0"/>
          </a:p>
          <a:p>
            <a:pPr marL="266700" indent="-266700"/>
            <a:r>
              <a:rPr lang="ja-JP" altLang="en-US" sz="2000" dirty="0" smtClean="0"/>
              <a:t>　データ</a:t>
            </a:r>
            <a:r>
              <a:rPr lang="ja-JP" altLang="en-US" sz="2000" dirty="0"/>
              <a:t>発生源の物理的近傍で処理されるので，</a:t>
            </a:r>
            <a:r>
              <a:rPr lang="ja-JP" altLang="en-US" sz="2000" b="1" dirty="0">
                <a:solidFill>
                  <a:srgbClr val="FF0000"/>
                </a:solidFill>
              </a:rPr>
              <a:t>問題に</a:t>
            </a:r>
            <a:r>
              <a:rPr lang="ja-JP" altLang="en-US" sz="2000" b="1" dirty="0" smtClean="0">
                <a:solidFill>
                  <a:srgbClr val="FF0000"/>
                </a:solidFill>
              </a:rPr>
              <a:t>ならない</a:t>
            </a:r>
            <a:endParaRPr lang="ja-JP" altLang="en-US" sz="2000" b="1" dirty="0">
              <a:solidFill>
                <a:srgbClr val="FF0000"/>
              </a:solidFill>
            </a:endParaRPr>
          </a:p>
        </p:txBody>
      </p:sp>
      <p:sp>
        <p:nvSpPr>
          <p:cNvPr id="12" name="正方形/長方形 11"/>
          <p:cNvSpPr/>
          <p:nvPr/>
        </p:nvSpPr>
        <p:spPr>
          <a:xfrm>
            <a:off x="3150824" y="2057554"/>
            <a:ext cx="1839817" cy="1601542"/>
          </a:xfrm>
          <a:prstGeom prst="rect">
            <a:avLst/>
          </a:prstGeom>
          <a:noFill/>
          <a:ln w="63500">
            <a:solidFill>
              <a:srgbClr val="FF0000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1263535" y="6052067"/>
            <a:ext cx="56330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b="1" dirty="0" smtClean="0">
                <a:solidFill>
                  <a:srgbClr val="0000CC"/>
                </a:solidFill>
              </a:rPr>
              <a:t>総合的に既存モデルより優れて</a:t>
            </a:r>
            <a:r>
              <a:rPr lang="ja-JP" altLang="en-US" sz="2400" b="1" dirty="0" smtClean="0">
                <a:solidFill>
                  <a:srgbClr val="0000CC"/>
                </a:solidFill>
              </a:rPr>
              <a:t>いる</a:t>
            </a:r>
            <a:endParaRPr lang="en-US" altLang="ja-JP" sz="2400" b="1" dirty="0" smtClean="0">
              <a:solidFill>
                <a:srgbClr val="0000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7140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まとめ</a:t>
            </a:r>
            <a:endParaRPr kumimoji="1" lang="ja-JP" altLang="en-US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42340" y="902241"/>
            <a:ext cx="8760311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5113" indent="-265113"/>
            <a:r>
              <a:rPr lang="ja-JP" altLang="en-US" sz="2400" dirty="0" smtClean="0"/>
              <a:t>■少子高齢化社会の省力化に</a:t>
            </a:r>
            <a:r>
              <a:rPr lang="ja-JP" altLang="en-US" sz="2400" b="1" u="sng" dirty="0" smtClean="0"/>
              <a:t>センサネットワーク</a:t>
            </a:r>
            <a:r>
              <a:rPr lang="ja-JP" altLang="en-US" sz="2400" b="1" u="sng" dirty="0"/>
              <a:t>による追跡型</a:t>
            </a:r>
            <a:r>
              <a:rPr lang="ja-JP" altLang="en-US" sz="2400" b="1" u="sng" dirty="0" smtClean="0"/>
              <a:t>アプリケーション</a:t>
            </a:r>
            <a:r>
              <a:rPr lang="ja-JP" altLang="en-US" sz="2400" dirty="0" smtClean="0"/>
              <a:t>の期待</a:t>
            </a:r>
            <a:endParaRPr lang="en-US" altLang="ja-JP" sz="2400" dirty="0" smtClean="0"/>
          </a:p>
          <a:p>
            <a:pPr marL="265113" indent="-265113"/>
            <a:r>
              <a:rPr lang="ja-JP" altLang="en-US" sz="2400" dirty="0" smtClean="0"/>
              <a:t>　一方で，顕在化</a:t>
            </a:r>
            <a:r>
              <a:rPr lang="ja-JP" altLang="en-US" sz="2400" dirty="0" smtClean="0"/>
              <a:t>するプライバシデータ侵害の</a:t>
            </a:r>
            <a:r>
              <a:rPr lang="ja-JP" altLang="en-US" sz="2400" dirty="0" smtClean="0"/>
              <a:t>脅威</a:t>
            </a:r>
            <a:endParaRPr lang="en-US" altLang="ja-JP" sz="2400" dirty="0" smtClean="0"/>
          </a:p>
          <a:p>
            <a:pPr marL="623888" indent="-623888"/>
            <a:r>
              <a:rPr lang="ja-JP" altLang="en-US" sz="2400" dirty="0" smtClean="0"/>
              <a:t>　⇒</a:t>
            </a:r>
            <a:r>
              <a:rPr lang="ja-JP" altLang="en-US" sz="2400" b="1" dirty="0" smtClean="0"/>
              <a:t>プライバシデータ</a:t>
            </a:r>
            <a:r>
              <a:rPr lang="ja-JP" altLang="en-US" sz="2400" b="1" dirty="0"/>
              <a:t>保護技術として，データの地産地消を行うアーキテクチャ</a:t>
            </a:r>
            <a:r>
              <a:rPr lang="ja-JP" altLang="en-US" sz="2400" b="1" dirty="0" smtClean="0"/>
              <a:t>を提案</a:t>
            </a:r>
            <a:endParaRPr lang="en-US" altLang="ja-JP" sz="2400" b="1" dirty="0" smtClean="0"/>
          </a:p>
          <a:p>
            <a:endParaRPr lang="en-US" altLang="ja-JP" sz="2400" dirty="0"/>
          </a:p>
          <a:p>
            <a:pPr marL="265113" indent="-265113"/>
            <a:r>
              <a:rPr lang="ja-JP" altLang="en-US" sz="2400" dirty="0" smtClean="0"/>
              <a:t>■下記の</a:t>
            </a:r>
            <a:r>
              <a:rPr lang="en-US" altLang="ja-JP" sz="2400" dirty="0" smtClean="0"/>
              <a:t>3</a:t>
            </a:r>
            <a:r>
              <a:rPr lang="ja-JP" altLang="en-US" sz="2400" dirty="0" smtClean="0"/>
              <a:t>点について既存</a:t>
            </a:r>
            <a:r>
              <a:rPr lang="ja-JP" altLang="en-US" sz="2400" dirty="0"/>
              <a:t>技術（クラウドモデル，エッジモデル）と比較し，提案の有用性を示した</a:t>
            </a:r>
            <a:endParaRPr lang="en-US" altLang="ja-JP" sz="2400" dirty="0" smtClean="0"/>
          </a:p>
          <a:p>
            <a:pPr marL="265113" indent="-265113"/>
            <a:r>
              <a:rPr lang="ja-JP" altLang="en-US" sz="2400" dirty="0" smtClean="0"/>
              <a:t>　・サービス</a:t>
            </a:r>
            <a:r>
              <a:rPr lang="ja-JP" altLang="en-US" sz="2400" dirty="0"/>
              <a:t>利用者と無関係な人の</a:t>
            </a:r>
            <a:r>
              <a:rPr lang="ja-JP" altLang="en-US" sz="2400" dirty="0" smtClean="0"/>
              <a:t>プライバシデータの流出性</a:t>
            </a:r>
            <a:endParaRPr lang="en-US" altLang="ja-JP" sz="2400" dirty="0"/>
          </a:p>
          <a:p>
            <a:pPr marL="265113" indent="-265113"/>
            <a:r>
              <a:rPr lang="ja-JP" altLang="en-US" sz="2400" dirty="0" smtClean="0"/>
              <a:t>　・サービス</a:t>
            </a:r>
            <a:r>
              <a:rPr lang="ja-JP" altLang="en-US" sz="2400" dirty="0"/>
              <a:t>利用者</a:t>
            </a:r>
            <a:r>
              <a:rPr lang="ja-JP" altLang="en-US" sz="2400" dirty="0" smtClean="0"/>
              <a:t>のフィルタデータ（特徴量）の拡散性</a:t>
            </a:r>
            <a:endParaRPr lang="en-US" altLang="ja-JP" sz="2400" dirty="0" smtClean="0"/>
          </a:p>
          <a:p>
            <a:pPr marL="265113" indent="-265113"/>
            <a:r>
              <a:rPr lang="ja-JP" altLang="en-US" sz="2400" dirty="0" smtClean="0"/>
              <a:t>　・個人のデータ保存の地域リスク</a:t>
            </a:r>
            <a:endParaRPr lang="en-US" altLang="ja-JP" sz="2400" dirty="0" smtClean="0"/>
          </a:p>
          <a:p>
            <a:pPr marL="265113" indent="-265113"/>
            <a:endParaRPr lang="en-US" altLang="ja-JP" sz="2400" dirty="0" smtClean="0"/>
          </a:p>
          <a:p>
            <a:pPr marL="266700" indent="-266700"/>
            <a:r>
              <a:rPr lang="ja-JP" altLang="en-US" sz="2400" dirty="0" smtClean="0"/>
              <a:t>■今後</a:t>
            </a:r>
            <a:r>
              <a:rPr lang="ja-JP" altLang="en-US" sz="2400" dirty="0"/>
              <a:t>は実用モデルの構築へ向けた計算機リソースの検討とコンセプト</a:t>
            </a:r>
            <a:r>
              <a:rPr lang="ja-JP" altLang="en-US" sz="2400" dirty="0" smtClean="0"/>
              <a:t>実証の検討を行っていく</a:t>
            </a:r>
            <a:endParaRPr lang="en-US" altLang="ja-JP" sz="2400" b="1" dirty="0" smtClean="0">
              <a:solidFill>
                <a:srgbClr val="0000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2824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ja-JP" altLang="en-US" dirty="0" smtClean="0"/>
              <a:t>（参考）既存プラットフォーム例</a:t>
            </a:r>
            <a:endParaRPr kumimoji="1" lang="ja-JP" altLang="en-US" dirty="0"/>
          </a:p>
        </p:txBody>
      </p:sp>
      <p:sp>
        <p:nvSpPr>
          <p:cNvPr id="44" name="タイトル 1"/>
          <p:cNvSpPr txBox="1">
            <a:spLocks/>
          </p:cNvSpPr>
          <p:nvPr/>
        </p:nvSpPr>
        <p:spPr>
          <a:xfrm>
            <a:off x="258998" y="834019"/>
            <a:ext cx="8496944" cy="576064"/>
          </a:xfrm>
          <a:prstGeom prst="rect">
            <a:avLst/>
          </a:prstGeom>
        </p:spPr>
        <p:txBody>
          <a:bodyPr vert="horz" rtlCol="0" anchor="ctr">
            <a:no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l" rtl="0" eaLnBrk="1" latinLnBrk="0" hangingPunct="1">
              <a:spcBef>
                <a:spcPct val="0"/>
              </a:spcBef>
              <a:buNone/>
              <a:defRPr kumimoji="1" sz="4100" b="1" kern="120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r>
              <a:rPr lang="en-US" altLang="ja-JP" sz="2400" dirty="0" smtClean="0">
                <a:solidFill>
                  <a:srgbClr val="0000CC"/>
                </a:solidFill>
                <a:effectLst/>
                <a:latin typeface="Meiryo UI" panose="020B0604030504040204" pitchFamily="50" charset="-128"/>
                <a:ea typeface="Meiryo UI" panose="020B0604030504040204" pitchFamily="50" charset="-128"/>
              </a:rPr>
              <a:t>Amazon Web Service </a:t>
            </a:r>
            <a:r>
              <a:rPr lang="en-US" altLang="ja-JP" sz="2400" dirty="0" err="1" smtClean="0">
                <a:solidFill>
                  <a:srgbClr val="0000CC"/>
                </a:solidFill>
                <a:effectLst/>
                <a:latin typeface="Meiryo UI" panose="020B0604030504040204" pitchFamily="50" charset="-128"/>
                <a:ea typeface="Meiryo UI" panose="020B0604030504040204" pitchFamily="50" charset="-128"/>
              </a:rPr>
              <a:t>IoT</a:t>
            </a:r>
            <a:r>
              <a:rPr lang="en-US" altLang="ja-JP" sz="2400" dirty="0" smtClean="0">
                <a:solidFill>
                  <a:srgbClr val="0000CC"/>
                </a:solidFill>
                <a:effectLst/>
                <a:latin typeface="Meiryo UI" panose="020B0604030504040204" pitchFamily="50" charset="-128"/>
                <a:ea typeface="Meiryo UI" panose="020B0604030504040204" pitchFamily="50" charset="-128"/>
              </a:rPr>
              <a:t> Platform</a:t>
            </a:r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998" y="1777553"/>
            <a:ext cx="8521544" cy="3381988"/>
          </a:xfrm>
          <a:prstGeom prst="rect">
            <a:avLst/>
          </a:prstGeom>
        </p:spPr>
      </p:pic>
      <p:sp>
        <p:nvSpPr>
          <p:cNvPr id="5" name="正方形/長方形 4"/>
          <p:cNvSpPr/>
          <p:nvPr/>
        </p:nvSpPr>
        <p:spPr>
          <a:xfrm>
            <a:off x="387425" y="1264906"/>
            <a:ext cx="85993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/>
              <a:t>https://aws.amazon.com/jp/iot/what-is-the-internet-of-things/#iot_benefits</a:t>
            </a:r>
            <a:endParaRPr lang="ja-JP" altLang="en-US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1348433" y="5383696"/>
            <a:ext cx="631807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dirty="0" smtClean="0">
                <a:solidFill>
                  <a:srgbClr val="0000CC"/>
                </a:solidFill>
              </a:rPr>
              <a:t>エッジの役割はデータ収集で，</a:t>
            </a:r>
            <a:endParaRPr lang="en-US" altLang="ja-JP" sz="2800" dirty="0" smtClean="0">
              <a:solidFill>
                <a:srgbClr val="0000CC"/>
              </a:solidFill>
            </a:endParaRPr>
          </a:p>
          <a:p>
            <a:r>
              <a:rPr lang="ja-JP" altLang="en-US" sz="2800" dirty="0" smtClean="0">
                <a:solidFill>
                  <a:srgbClr val="0000CC"/>
                </a:solidFill>
              </a:rPr>
              <a:t>制御・解析はクラウドで行っている</a:t>
            </a:r>
            <a:endParaRPr lang="en-US" altLang="ja-JP" sz="2800" dirty="0">
              <a:solidFill>
                <a:srgbClr val="0000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118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背景</a:t>
            </a:r>
            <a:endParaRPr kumimoji="1" lang="ja-JP" altLang="en-US" dirty="0"/>
          </a:p>
        </p:txBody>
      </p:sp>
      <p:sp>
        <p:nvSpPr>
          <p:cNvPr id="37" name="テキスト ボックス 36"/>
          <p:cNvSpPr txBox="1"/>
          <p:nvPr/>
        </p:nvSpPr>
        <p:spPr>
          <a:xfrm>
            <a:off x="144674" y="913756"/>
            <a:ext cx="882785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b="1" dirty="0" smtClean="0"/>
              <a:t>高齢化，労働力不足などの</a:t>
            </a:r>
            <a:r>
              <a:rPr lang="ja-JP" altLang="en-US" sz="2800" b="1" dirty="0"/>
              <a:t>課題</a:t>
            </a:r>
            <a:r>
              <a:rPr lang="ja-JP" altLang="en-US" sz="2800" b="1" dirty="0" smtClean="0"/>
              <a:t>を解決する</a:t>
            </a:r>
            <a:endParaRPr lang="en-US" altLang="ja-JP" sz="2800" b="1" dirty="0" smtClean="0"/>
          </a:p>
          <a:p>
            <a:r>
              <a:rPr lang="ja-JP" altLang="en-US" sz="2800" b="1" dirty="0" smtClean="0"/>
              <a:t>超スマート社会</a:t>
            </a:r>
            <a:r>
              <a:rPr lang="en-US" altLang="ja-JP" sz="2800" b="1" dirty="0" smtClean="0"/>
              <a:t>(Society 5.0</a:t>
            </a:r>
            <a:r>
              <a:rPr lang="en-US" altLang="ja-JP" sz="2800" b="1" dirty="0"/>
              <a:t>)</a:t>
            </a:r>
            <a:r>
              <a:rPr lang="ja-JP" altLang="en-US" sz="2800" b="1" dirty="0" smtClean="0"/>
              <a:t>実現へ向けた社会の期待</a:t>
            </a:r>
            <a:endParaRPr lang="en-US" altLang="ja-JP" sz="40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8" name="円/楕円 96"/>
          <p:cNvSpPr/>
          <p:nvPr/>
        </p:nvSpPr>
        <p:spPr bwMode="auto">
          <a:xfrm>
            <a:off x="107504" y="3775565"/>
            <a:ext cx="1584176" cy="1224136"/>
          </a:xfrm>
          <a:prstGeom prst="ellipse">
            <a:avLst/>
          </a:prstGeom>
          <a:solidFill>
            <a:sysClr val="window" lastClr="FFFFFF"/>
          </a:solidFill>
          <a:ln w="9525" algn="ctr">
            <a:solidFill>
              <a:srgbClr val="1F497D">
                <a:lumMod val="60000"/>
                <a:lumOff val="40000"/>
              </a:srgbClr>
            </a:solidFill>
            <a:round/>
            <a:headEnd/>
            <a:tailEnd/>
          </a:ln>
          <a:effectLst>
            <a:glow rad="63500">
              <a:srgbClr val="4F81BD">
                <a:satMod val="175000"/>
                <a:alpha val="40000"/>
              </a:srgbClr>
            </a:glow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txBody>
          <a:bodyPr wrap="none" lIns="72000" tIns="72000" rIns="72000" bIns="7200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600" b="0" i="0" u="none" strike="noStrike" kern="0" cap="none" spc="0" normalizeH="0" baseline="0" noProof="0" dirty="0">
              <a:ln>
                <a:noFill/>
              </a:ln>
              <a:solidFill>
                <a:srgbClr val="0033CC"/>
              </a:solidFill>
              <a:effectLst/>
              <a:uLnTx/>
              <a:uFillTx/>
              <a:latin typeface="HGP創英角ｺﾞｼｯｸUB" pitchFamily="50" charset="-128"/>
              <a:ea typeface="HGP創英角ｺﾞｼｯｸUB" pitchFamily="50" charset="-128"/>
            </a:endParaRPr>
          </a:p>
        </p:txBody>
      </p:sp>
      <p:sp>
        <p:nvSpPr>
          <p:cNvPr id="39" name="円/楕円 95"/>
          <p:cNvSpPr/>
          <p:nvPr/>
        </p:nvSpPr>
        <p:spPr bwMode="auto">
          <a:xfrm>
            <a:off x="1115616" y="2335405"/>
            <a:ext cx="1584176" cy="1224136"/>
          </a:xfrm>
          <a:prstGeom prst="ellipse">
            <a:avLst/>
          </a:prstGeom>
          <a:solidFill>
            <a:sysClr val="window" lastClr="FFFFFF"/>
          </a:solidFill>
          <a:ln w="9525" algn="ctr">
            <a:solidFill>
              <a:srgbClr val="1F497D">
                <a:lumMod val="60000"/>
                <a:lumOff val="40000"/>
              </a:srgbClr>
            </a:solidFill>
            <a:round/>
            <a:headEnd/>
            <a:tailEnd/>
          </a:ln>
          <a:effectLst>
            <a:glow rad="63500">
              <a:srgbClr val="4F81BD">
                <a:satMod val="175000"/>
                <a:alpha val="40000"/>
              </a:srgbClr>
            </a:glow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txBody>
          <a:bodyPr wrap="none" lIns="72000" tIns="72000" rIns="72000" bIns="7200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600" b="0" i="0" u="none" strike="noStrike" kern="0" cap="none" spc="0" normalizeH="0" baseline="0" noProof="0" dirty="0">
              <a:ln>
                <a:noFill/>
              </a:ln>
              <a:solidFill>
                <a:srgbClr val="0033CC"/>
              </a:solidFill>
              <a:effectLst/>
              <a:uLnTx/>
              <a:uFillTx/>
              <a:latin typeface="HGP創英角ｺﾞｼｯｸUB" pitchFamily="50" charset="-128"/>
              <a:ea typeface="HGP創英角ｺﾞｼｯｸUB" pitchFamily="50" charset="-128"/>
            </a:endParaRPr>
          </a:p>
        </p:txBody>
      </p:sp>
      <p:sp>
        <p:nvSpPr>
          <p:cNvPr id="40" name="円/楕円 91"/>
          <p:cNvSpPr/>
          <p:nvPr/>
        </p:nvSpPr>
        <p:spPr bwMode="auto">
          <a:xfrm>
            <a:off x="6444208" y="3914694"/>
            <a:ext cx="2304256" cy="1138744"/>
          </a:xfrm>
          <a:prstGeom prst="ellipse">
            <a:avLst/>
          </a:prstGeom>
          <a:solidFill>
            <a:sysClr val="window" lastClr="FFFFFF"/>
          </a:solidFill>
          <a:ln w="9525" algn="ctr">
            <a:solidFill>
              <a:srgbClr val="1F497D">
                <a:lumMod val="60000"/>
                <a:lumOff val="40000"/>
              </a:srgbClr>
            </a:solidFill>
            <a:round/>
            <a:headEnd/>
            <a:tailEnd/>
          </a:ln>
          <a:effectLst>
            <a:glow rad="63500">
              <a:srgbClr val="4F81BD">
                <a:satMod val="175000"/>
                <a:alpha val="40000"/>
              </a:srgbClr>
            </a:glow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txBody>
          <a:bodyPr wrap="none" lIns="72000" tIns="72000" rIns="72000" bIns="7200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600" b="0" i="0" u="none" strike="noStrike" kern="0" cap="none" spc="0" normalizeH="0" baseline="0" noProof="0" dirty="0">
              <a:ln>
                <a:noFill/>
              </a:ln>
              <a:solidFill>
                <a:srgbClr val="0033CC"/>
              </a:solidFill>
              <a:effectLst/>
              <a:uLnTx/>
              <a:uFillTx/>
              <a:latin typeface="HGP創英角ｺﾞｼｯｸUB" pitchFamily="50" charset="-128"/>
              <a:ea typeface="HGP創英角ｺﾞｼｯｸUB" pitchFamily="50" charset="-128"/>
            </a:endParaRPr>
          </a:p>
        </p:txBody>
      </p:sp>
      <p:sp>
        <p:nvSpPr>
          <p:cNvPr id="41" name="円/楕円 26"/>
          <p:cNvSpPr/>
          <p:nvPr/>
        </p:nvSpPr>
        <p:spPr>
          <a:xfrm>
            <a:off x="2915816" y="2407413"/>
            <a:ext cx="2376264" cy="1491845"/>
          </a:xfrm>
          <a:prstGeom prst="ellipse">
            <a:avLst/>
          </a:prstGeom>
          <a:gradFill rotWithShape="1">
            <a:gsLst>
              <a:gs pos="0">
                <a:sysClr val="window" lastClr="FFFFFF">
                  <a:lumMod val="65000"/>
                </a:sysClr>
              </a:gs>
              <a:gs pos="35000">
                <a:sysClr val="window" lastClr="FFFFFF">
                  <a:lumMod val="75000"/>
                </a:sysClr>
              </a:gs>
              <a:gs pos="100000">
                <a:srgbClr val="F7964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noFill/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ja-JP" sz="180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少子化・高齢化</a:t>
            </a:r>
            <a:endParaRPr kumimoji="0" lang="en-US" altLang="ja-JP" sz="180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労働力</a:t>
            </a:r>
            <a:r>
              <a:rPr kumimoji="0" lang="ja-JP" alt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不足</a:t>
            </a:r>
          </a:p>
        </p:txBody>
      </p:sp>
      <p:sp>
        <p:nvSpPr>
          <p:cNvPr id="42" name="角丸四角形 41"/>
          <p:cNvSpPr/>
          <p:nvPr/>
        </p:nvSpPr>
        <p:spPr>
          <a:xfrm>
            <a:off x="1979712" y="4279621"/>
            <a:ext cx="1944216" cy="720080"/>
          </a:xfrm>
          <a:prstGeom prst="round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6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43" name="テキスト ボックス 42"/>
          <p:cNvSpPr txBox="1"/>
          <p:nvPr/>
        </p:nvSpPr>
        <p:spPr>
          <a:xfrm>
            <a:off x="1979712" y="4279621"/>
            <a:ext cx="20162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>
                <a:solidFill>
                  <a:prstClr val="black"/>
                </a:solidFill>
                <a:latin typeface="Meiryo UI" pitchFamily="50" charset="-128"/>
                <a:ea typeface="Meiryo UI" pitchFamily="50" charset="-128"/>
                <a:cs typeface="Meiryo UI" pitchFamily="50" charset="-128"/>
              </a:rPr>
              <a:t>人手不足を</a:t>
            </a:r>
            <a:endParaRPr lang="en-US" altLang="ja-JP" sz="2000" b="1" dirty="0">
              <a:solidFill>
                <a:prstClr val="black"/>
              </a:solidFill>
              <a:latin typeface="Meiryo UI" pitchFamily="50" charset="-128"/>
              <a:ea typeface="Meiryo UI" pitchFamily="50" charset="-128"/>
              <a:cs typeface="Meiryo UI" pitchFamily="50" charset="-128"/>
            </a:endParaRPr>
          </a:p>
          <a:p>
            <a:r>
              <a:rPr lang="ja-JP" altLang="en-US" sz="2000" b="1" dirty="0">
                <a:solidFill>
                  <a:prstClr val="black"/>
                </a:solidFill>
                <a:latin typeface="Meiryo UI" pitchFamily="50" charset="-128"/>
                <a:ea typeface="Meiryo UI" pitchFamily="50" charset="-128"/>
                <a:cs typeface="Meiryo UI" pitchFamily="50" charset="-128"/>
              </a:rPr>
              <a:t>サポートする技術</a:t>
            </a:r>
          </a:p>
        </p:txBody>
      </p:sp>
      <p:sp>
        <p:nvSpPr>
          <p:cNvPr id="44" name="角丸四角形 43"/>
          <p:cNvSpPr/>
          <p:nvPr/>
        </p:nvSpPr>
        <p:spPr>
          <a:xfrm>
            <a:off x="4283968" y="4279621"/>
            <a:ext cx="2088232" cy="720080"/>
          </a:xfrm>
          <a:prstGeom prst="roundRect">
            <a:avLst/>
          </a:prstGeom>
          <a:gradFill rotWithShape="1">
            <a:gsLst>
              <a:gs pos="0">
                <a:srgbClr val="C0504D">
                  <a:tint val="50000"/>
                  <a:satMod val="300000"/>
                </a:srgbClr>
              </a:gs>
              <a:gs pos="35000">
                <a:srgbClr val="C0504D">
                  <a:tint val="37000"/>
                  <a:satMod val="300000"/>
                </a:srgbClr>
              </a:gs>
              <a:gs pos="100000">
                <a:srgbClr val="C0504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6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45" name="テキスト ボックス 44"/>
          <p:cNvSpPr txBox="1"/>
          <p:nvPr/>
        </p:nvSpPr>
        <p:spPr>
          <a:xfrm>
            <a:off x="4283968" y="4279621"/>
            <a:ext cx="20882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>
                <a:solidFill>
                  <a:prstClr val="black"/>
                </a:solidFill>
                <a:latin typeface="Meiryo UI" pitchFamily="50" charset="-128"/>
                <a:ea typeface="Meiryo UI" pitchFamily="50" charset="-128"/>
                <a:cs typeface="Meiryo UI" pitchFamily="50" charset="-128"/>
              </a:rPr>
              <a:t>生きる豊かさを</a:t>
            </a:r>
            <a:endParaRPr lang="en-US" altLang="ja-JP" sz="2000" b="1" dirty="0">
              <a:solidFill>
                <a:prstClr val="black"/>
              </a:solidFill>
              <a:latin typeface="Meiryo UI" pitchFamily="50" charset="-128"/>
              <a:ea typeface="Meiryo UI" pitchFamily="50" charset="-128"/>
              <a:cs typeface="Meiryo UI" pitchFamily="50" charset="-128"/>
            </a:endParaRPr>
          </a:p>
          <a:p>
            <a:r>
              <a:rPr lang="ja-JP" altLang="en-US" sz="2000" b="1" dirty="0">
                <a:solidFill>
                  <a:prstClr val="black"/>
                </a:solidFill>
                <a:latin typeface="Meiryo UI" pitchFamily="50" charset="-128"/>
                <a:ea typeface="Meiryo UI" pitchFamily="50" charset="-128"/>
                <a:cs typeface="Meiryo UI" pitchFamily="50" charset="-128"/>
              </a:rPr>
              <a:t>サポートする技術</a:t>
            </a:r>
          </a:p>
        </p:txBody>
      </p:sp>
      <p:pic>
        <p:nvPicPr>
          <p:cNvPr id="46" name="Picture 10" descr="C:\Users\demizu\Desktop\documents\素材\クリップアート\clipart_factory\health_0166.wm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650"/>
          <a:stretch/>
        </p:blipFill>
        <p:spPr bwMode="auto">
          <a:xfrm>
            <a:off x="6732240" y="4112649"/>
            <a:ext cx="633424" cy="823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3" descr="C:\Local\work\2ndLife_ALL\_Common_業績リスト\car_jidouunten_ma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31640" y="2401111"/>
            <a:ext cx="1152128" cy="1051317"/>
          </a:xfrm>
          <a:prstGeom prst="rect">
            <a:avLst/>
          </a:prstGeom>
          <a:noFill/>
        </p:spPr>
      </p:pic>
      <p:pic>
        <p:nvPicPr>
          <p:cNvPr id="48" name="Picture 4" descr="C:\Local\work\2ndLife_ALL\_Common_業績リスト\robot_suit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9552" y="3919581"/>
            <a:ext cx="693196" cy="1009509"/>
          </a:xfrm>
          <a:prstGeom prst="rect">
            <a:avLst/>
          </a:prstGeom>
          <a:noFill/>
        </p:spPr>
      </p:pic>
      <p:sp>
        <p:nvSpPr>
          <p:cNvPr id="49" name="テキスト ボックス 48"/>
          <p:cNvSpPr txBox="1"/>
          <p:nvPr/>
        </p:nvSpPr>
        <p:spPr>
          <a:xfrm>
            <a:off x="2987824" y="2459098"/>
            <a:ext cx="22322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400" b="1" dirty="0">
                <a:solidFill>
                  <a:srgbClr val="EEECE1">
                    <a:lumMod val="50000"/>
                  </a:srgbClr>
                </a:solidFill>
                <a:latin typeface="Meiryo UI" pitchFamily="50" charset="-128"/>
                <a:ea typeface="Meiryo UI" pitchFamily="50" charset="-128"/>
                <a:cs typeface="Meiryo UI" pitchFamily="50" charset="-128"/>
              </a:rPr>
              <a:t>日本を始めとした</a:t>
            </a:r>
            <a:endParaRPr lang="en-US" altLang="ja-JP" sz="1400" b="1" dirty="0">
              <a:solidFill>
                <a:srgbClr val="EEECE1">
                  <a:lumMod val="50000"/>
                </a:srgbClr>
              </a:solidFill>
              <a:latin typeface="Meiryo UI" pitchFamily="50" charset="-128"/>
              <a:ea typeface="Meiryo UI" pitchFamily="50" charset="-128"/>
              <a:cs typeface="Meiryo UI" pitchFamily="50" charset="-128"/>
            </a:endParaRPr>
          </a:p>
          <a:p>
            <a:pPr algn="ctr"/>
            <a:r>
              <a:rPr lang="ja-JP" altLang="en-US" sz="1400" b="1" dirty="0">
                <a:solidFill>
                  <a:srgbClr val="EEECE1">
                    <a:lumMod val="50000"/>
                  </a:srgbClr>
                </a:solidFill>
                <a:latin typeface="Meiryo UI" pitchFamily="50" charset="-128"/>
                <a:ea typeface="Meiryo UI" pitchFamily="50" charset="-128"/>
                <a:cs typeface="Meiryo UI" pitchFamily="50" charset="-128"/>
              </a:rPr>
              <a:t>諸国が近未来に直面する</a:t>
            </a:r>
          </a:p>
        </p:txBody>
      </p:sp>
      <p:sp>
        <p:nvSpPr>
          <p:cNvPr id="50" name="テキスト ボックス 49"/>
          <p:cNvSpPr txBox="1"/>
          <p:nvPr/>
        </p:nvSpPr>
        <p:spPr>
          <a:xfrm>
            <a:off x="2195736" y="3847573"/>
            <a:ext cx="3888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b="1" dirty="0">
                <a:solidFill>
                  <a:srgbClr val="EEECE1">
                    <a:lumMod val="50000"/>
                  </a:srgbClr>
                </a:solidFill>
                <a:latin typeface="Meiryo UI" pitchFamily="50" charset="-128"/>
                <a:ea typeface="Meiryo UI" pitchFamily="50" charset="-128"/>
                <a:cs typeface="Meiryo UI" pitchFamily="50" charset="-128"/>
              </a:rPr>
              <a:t>イノベーションによって解決が期待される</a:t>
            </a:r>
          </a:p>
        </p:txBody>
      </p:sp>
      <p:sp>
        <p:nvSpPr>
          <p:cNvPr id="51" name="テキスト ボックス 50"/>
          <p:cNvSpPr txBox="1"/>
          <p:nvPr/>
        </p:nvSpPr>
        <p:spPr>
          <a:xfrm>
            <a:off x="323528" y="4999701"/>
            <a:ext cx="14401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400" b="1" dirty="0">
                <a:solidFill>
                  <a:srgbClr val="4F81BD">
                    <a:lumMod val="75000"/>
                  </a:srgbClr>
                </a:solidFill>
                <a:latin typeface="Meiryo UI" pitchFamily="50" charset="-128"/>
                <a:ea typeface="Meiryo UI" pitchFamily="50" charset="-128"/>
                <a:cs typeface="Meiryo UI" pitchFamily="50" charset="-128"/>
              </a:rPr>
              <a:t>人間の能力強化</a:t>
            </a:r>
          </a:p>
        </p:txBody>
      </p:sp>
      <p:sp>
        <p:nvSpPr>
          <p:cNvPr id="52" name="テキスト ボックス 51"/>
          <p:cNvSpPr txBox="1"/>
          <p:nvPr/>
        </p:nvSpPr>
        <p:spPr>
          <a:xfrm>
            <a:off x="6516216" y="5014559"/>
            <a:ext cx="23762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400" b="1" dirty="0">
                <a:solidFill>
                  <a:srgbClr val="4F81BD">
                    <a:lumMod val="75000"/>
                  </a:srgbClr>
                </a:solidFill>
                <a:latin typeface="Meiryo UI" pitchFamily="50" charset="-128"/>
                <a:ea typeface="Meiryo UI" pitchFamily="50" charset="-128"/>
                <a:cs typeface="Meiryo UI" pitchFamily="50" charset="-128"/>
              </a:rPr>
              <a:t>街中の機器が活動をサポート</a:t>
            </a:r>
          </a:p>
        </p:txBody>
      </p:sp>
      <p:sp>
        <p:nvSpPr>
          <p:cNvPr id="53" name="テキスト ボックス 52"/>
          <p:cNvSpPr txBox="1"/>
          <p:nvPr/>
        </p:nvSpPr>
        <p:spPr>
          <a:xfrm>
            <a:off x="1331640" y="3539796"/>
            <a:ext cx="14401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400" b="1" dirty="0">
                <a:solidFill>
                  <a:srgbClr val="4F81BD">
                    <a:lumMod val="75000"/>
                  </a:srgbClr>
                </a:solidFill>
                <a:latin typeface="Meiryo UI" pitchFamily="50" charset="-128"/>
                <a:ea typeface="Meiryo UI" pitchFamily="50" charset="-128"/>
                <a:cs typeface="Meiryo UI" pitchFamily="50" charset="-128"/>
              </a:rPr>
              <a:t>自動</a:t>
            </a:r>
            <a:r>
              <a:rPr lang="en-US" altLang="ja-JP" sz="1400" b="1" dirty="0">
                <a:solidFill>
                  <a:srgbClr val="4F81BD">
                    <a:lumMod val="75000"/>
                  </a:srgbClr>
                </a:solidFill>
                <a:latin typeface="Meiryo UI" pitchFamily="50" charset="-128"/>
                <a:ea typeface="Meiryo UI" pitchFamily="50" charset="-128"/>
                <a:cs typeface="Meiryo UI" pitchFamily="50" charset="-128"/>
              </a:rPr>
              <a:t>/</a:t>
            </a:r>
            <a:r>
              <a:rPr lang="ja-JP" altLang="en-US" sz="1400" b="1" dirty="0">
                <a:solidFill>
                  <a:srgbClr val="4F81BD">
                    <a:lumMod val="75000"/>
                  </a:srgbClr>
                </a:solidFill>
                <a:latin typeface="Meiryo UI" pitchFamily="50" charset="-128"/>
                <a:ea typeface="Meiryo UI" pitchFamily="50" charset="-128"/>
                <a:cs typeface="Meiryo UI" pitchFamily="50" charset="-128"/>
              </a:rPr>
              <a:t>無人化</a:t>
            </a:r>
          </a:p>
        </p:txBody>
      </p:sp>
      <p:sp>
        <p:nvSpPr>
          <p:cNvPr id="54" name="円/楕円 120"/>
          <p:cNvSpPr/>
          <p:nvPr/>
        </p:nvSpPr>
        <p:spPr bwMode="auto">
          <a:xfrm>
            <a:off x="5808390" y="2182163"/>
            <a:ext cx="2437541" cy="1338583"/>
          </a:xfrm>
          <a:prstGeom prst="ellipse">
            <a:avLst/>
          </a:prstGeom>
          <a:solidFill>
            <a:sysClr val="window" lastClr="FFFFFF"/>
          </a:solidFill>
          <a:ln w="9525" algn="ctr">
            <a:solidFill>
              <a:srgbClr val="1F497D">
                <a:lumMod val="60000"/>
                <a:lumOff val="40000"/>
              </a:srgbClr>
            </a:solidFill>
            <a:round/>
            <a:headEnd/>
            <a:tailEnd/>
          </a:ln>
          <a:effectLst>
            <a:glow rad="63500">
              <a:srgbClr val="4F81BD">
                <a:satMod val="175000"/>
                <a:alpha val="40000"/>
              </a:srgbClr>
            </a:glow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txBody>
          <a:bodyPr wrap="none" lIns="72000" tIns="72000" rIns="72000" bIns="7200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600" b="0" i="0" u="none" strike="noStrike" kern="0" cap="none" spc="0" normalizeH="0" baseline="0" noProof="0" dirty="0">
              <a:ln>
                <a:noFill/>
              </a:ln>
              <a:solidFill>
                <a:srgbClr val="0033CC"/>
              </a:solidFill>
              <a:effectLst/>
              <a:uLnTx/>
              <a:uFillTx/>
              <a:latin typeface="HGP創英角ｺﾞｼｯｸUB" pitchFamily="50" charset="-128"/>
              <a:ea typeface="HGP創英角ｺﾞｼｯｸUB" pitchFamily="50" charset="-128"/>
            </a:endParaRPr>
          </a:p>
        </p:txBody>
      </p:sp>
      <p:pic>
        <p:nvPicPr>
          <p:cNvPr id="55" name="Picture 2" descr="C:\Local\work\2ndLife_ALL\_Common_業績リスト\021-occupation-illustration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024414" y="2542203"/>
            <a:ext cx="683568" cy="683568"/>
          </a:xfrm>
          <a:prstGeom prst="rect">
            <a:avLst/>
          </a:prstGeom>
          <a:noFill/>
        </p:spPr>
      </p:pic>
      <p:pic>
        <p:nvPicPr>
          <p:cNvPr id="56" name="図 5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6502" y="2512634"/>
            <a:ext cx="1207692" cy="736692"/>
          </a:xfrm>
          <a:prstGeom prst="rect">
            <a:avLst/>
          </a:prstGeom>
        </p:spPr>
      </p:pic>
      <p:pic>
        <p:nvPicPr>
          <p:cNvPr id="57" name="図 5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486" y="2370080"/>
            <a:ext cx="406453" cy="1026395"/>
          </a:xfrm>
          <a:prstGeom prst="rect">
            <a:avLst/>
          </a:prstGeom>
        </p:spPr>
      </p:pic>
      <p:sp>
        <p:nvSpPr>
          <p:cNvPr id="58" name="テキスト ボックス 57"/>
          <p:cNvSpPr txBox="1"/>
          <p:nvPr/>
        </p:nvSpPr>
        <p:spPr>
          <a:xfrm>
            <a:off x="6096422" y="3520746"/>
            <a:ext cx="21602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400" b="1" dirty="0">
                <a:solidFill>
                  <a:srgbClr val="4F81BD">
                    <a:lumMod val="75000"/>
                  </a:srgbClr>
                </a:solidFill>
                <a:latin typeface="Meiryo UI" pitchFamily="50" charset="-128"/>
                <a:ea typeface="Meiryo UI" pitchFamily="50" charset="-128"/>
                <a:cs typeface="Meiryo UI" pitchFamily="50" charset="-128"/>
              </a:rPr>
              <a:t>あなたの専属コンシェルジュ</a:t>
            </a:r>
          </a:p>
        </p:txBody>
      </p:sp>
      <p:pic>
        <p:nvPicPr>
          <p:cNvPr id="59" name="Picture 100" descr="http://free-illustrations-ls01.gatag.net/images/lgi01a201310191700.jpg"/>
          <p:cNvPicPr>
            <a:picLocks noChangeAspect="1" noChangeArrowheads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8304" y="3934439"/>
            <a:ext cx="576064" cy="3915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" name="図 5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452320" y="4582511"/>
            <a:ext cx="299322" cy="440328"/>
          </a:xfrm>
          <a:prstGeom prst="rect">
            <a:avLst/>
          </a:prstGeom>
        </p:spPr>
      </p:pic>
      <p:pic>
        <p:nvPicPr>
          <p:cNvPr id="61" name="図 60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52" y="4366487"/>
            <a:ext cx="461203" cy="359813"/>
          </a:xfrm>
          <a:prstGeom prst="rect">
            <a:avLst/>
          </a:prstGeom>
        </p:spPr>
      </p:pic>
      <p:sp>
        <p:nvSpPr>
          <p:cNvPr id="62" name="円形吹き出し 61"/>
          <p:cNvSpPr/>
          <p:nvPr/>
        </p:nvSpPr>
        <p:spPr>
          <a:xfrm>
            <a:off x="7956376" y="3790423"/>
            <a:ext cx="1187624" cy="504056"/>
          </a:xfrm>
          <a:prstGeom prst="wedgeEllipseCallout">
            <a:avLst>
              <a:gd name="adj1" fmla="val -45365"/>
              <a:gd name="adj2" fmla="val 88665"/>
            </a:avLst>
          </a:prstGeom>
          <a:solidFill>
            <a:sysClr val="window" lastClr="FFFFFF"/>
          </a:solidFill>
          <a:ln w="25400" cap="flat" cmpd="sng" algn="ctr">
            <a:solidFill>
              <a:srgbClr val="4F81B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6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63" name="テキスト ボックス 62"/>
          <p:cNvSpPr txBox="1"/>
          <p:nvPr/>
        </p:nvSpPr>
        <p:spPr>
          <a:xfrm>
            <a:off x="7956376" y="3862431"/>
            <a:ext cx="118762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050" b="1" dirty="0">
                <a:solidFill>
                  <a:prstClr val="black"/>
                </a:solidFill>
                <a:latin typeface="Meiryo UI" pitchFamily="50" charset="-128"/>
                <a:ea typeface="Meiryo UI" pitchFamily="50" charset="-128"/>
                <a:cs typeface="Meiryo UI" pitchFamily="50" charset="-128"/>
              </a:rPr>
              <a:t>前方、段差に注意してください</a:t>
            </a:r>
          </a:p>
        </p:txBody>
      </p:sp>
      <p:sp>
        <p:nvSpPr>
          <p:cNvPr id="64" name="円形吹き出し 63"/>
          <p:cNvSpPr/>
          <p:nvPr/>
        </p:nvSpPr>
        <p:spPr>
          <a:xfrm>
            <a:off x="5052814" y="2244347"/>
            <a:ext cx="1187624" cy="504056"/>
          </a:xfrm>
          <a:prstGeom prst="wedgeEllipseCallout">
            <a:avLst>
              <a:gd name="adj1" fmla="val 43474"/>
              <a:gd name="adj2" fmla="val 65989"/>
            </a:avLst>
          </a:prstGeom>
          <a:solidFill>
            <a:sysClr val="window" lastClr="FFFFFF"/>
          </a:solidFill>
          <a:ln w="25400" cap="flat" cmpd="sng" algn="ctr">
            <a:solidFill>
              <a:srgbClr val="4F81B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6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65" name="テキスト ボックス 64"/>
          <p:cNvSpPr txBox="1"/>
          <p:nvPr/>
        </p:nvSpPr>
        <p:spPr>
          <a:xfrm>
            <a:off x="5052814" y="2316355"/>
            <a:ext cx="122413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050" b="1" dirty="0">
                <a:solidFill>
                  <a:prstClr val="black"/>
                </a:solidFill>
                <a:latin typeface="Meiryo UI" pitchFamily="50" charset="-128"/>
                <a:ea typeface="Meiryo UI" pitchFamily="50" charset="-128"/>
                <a:cs typeface="Meiryo UI" pitchFamily="50" charset="-128"/>
              </a:rPr>
              <a:t>今なら</a:t>
            </a:r>
            <a:r>
              <a:rPr lang="en-US" altLang="ja-JP" sz="1050" b="1" dirty="0">
                <a:solidFill>
                  <a:prstClr val="black"/>
                </a:solidFill>
                <a:latin typeface="Meiryo UI" pitchFamily="50" charset="-128"/>
                <a:ea typeface="Meiryo UI" pitchFamily="50" charset="-128"/>
                <a:cs typeface="Meiryo UI" pitchFamily="50" charset="-128"/>
              </a:rPr>
              <a:t>17</a:t>
            </a:r>
            <a:r>
              <a:rPr lang="ja-JP" altLang="en-US" sz="1050" b="1" dirty="0">
                <a:solidFill>
                  <a:prstClr val="black"/>
                </a:solidFill>
                <a:latin typeface="Meiryo UI" pitchFamily="50" charset="-128"/>
                <a:ea typeface="Meiryo UI" pitchFamily="50" charset="-128"/>
                <a:cs typeface="Meiryo UI" pitchFamily="50" charset="-128"/>
              </a:rPr>
              <a:t>時のバスが間に合います</a:t>
            </a:r>
          </a:p>
        </p:txBody>
      </p:sp>
    </p:spTree>
    <p:extLst>
      <p:ext uri="{BB962C8B-B14F-4D97-AF65-F5344CB8AC3E}">
        <p14:creationId xmlns:p14="http://schemas.microsoft.com/office/powerpoint/2010/main" val="333896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58998" y="127508"/>
            <a:ext cx="8727731" cy="660433"/>
          </a:xfrm>
        </p:spPr>
        <p:txBody>
          <a:bodyPr>
            <a:normAutofit fontScale="90000"/>
          </a:bodyPr>
          <a:lstStyle/>
          <a:p>
            <a:r>
              <a:rPr kumimoji="1" lang="ja-JP" altLang="en-US" dirty="0" smtClean="0"/>
              <a:t>（参考</a:t>
            </a:r>
            <a:r>
              <a:rPr kumimoji="1" lang="ja-JP" altLang="en-US" dirty="0" smtClean="0"/>
              <a:t>）エッジの拡散性についての検討</a:t>
            </a:r>
            <a:endParaRPr kumimoji="1" lang="ja-JP" altLang="en-US" dirty="0"/>
          </a:p>
        </p:txBody>
      </p:sp>
      <p:sp>
        <p:nvSpPr>
          <p:cNvPr id="44" name="タイトル 1"/>
          <p:cNvSpPr txBox="1">
            <a:spLocks/>
          </p:cNvSpPr>
          <p:nvPr/>
        </p:nvSpPr>
        <p:spPr>
          <a:xfrm>
            <a:off x="258998" y="834019"/>
            <a:ext cx="8496944" cy="576064"/>
          </a:xfrm>
          <a:prstGeom prst="rect">
            <a:avLst/>
          </a:prstGeom>
        </p:spPr>
        <p:txBody>
          <a:bodyPr vert="horz" rtlCol="0" anchor="ctr">
            <a:no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l" rtl="0" eaLnBrk="1" latinLnBrk="0" hangingPunct="1">
              <a:spcBef>
                <a:spcPct val="0"/>
              </a:spcBef>
              <a:buNone/>
              <a:defRPr kumimoji="1" sz="4100" b="1" kern="120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r>
              <a:rPr lang="ja-JP" altLang="en-US" sz="2400" dirty="0">
                <a:solidFill>
                  <a:srgbClr val="0000CC"/>
                </a:solidFill>
                <a:effectLst/>
                <a:latin typeface="Meiryo UI" panose="020B0604030504040204" pitchFamily="50" charset="-128"/>
                <a:ea typeface="Meiryo UI" panose="020B0604030504040204" pitchFamily="50" charset="-128"/>
              </a:rPr>
              <a:t>千代田区内におけるエッジ計算ノード台数</a:t>
            </a:r>
            <a:endParaRPr lang="en-US" altLang="ja-JP" sz="2400" dirty="0" smtClean="0">
              <a:solidFill>
                <a:srgbClr val="0000CC"/>
              </a:solidFill>
              <a:effectLst/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899546" y="4652176"/>
            <a:ext cx="63180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 smtClean="0"/>
              <a:t>ホットスポット規模：クラウドレット</a:t>
            </a:r>
            <a:endParaRPr lang="en-US" altLang="ja-JP" dirty="0" smtClean="0"/>
          </a:p>
          <a:p>
            <a:r>
              <a:rPr lang="ja-JP" altLang="en-US" dirty="0" smtClean="0"/>
              <a:t>移動体キャリア：</a:t>
            </a:r>
            <a:r>
              <a:rPr lang="en-US" altLang="ja-JP" dirty="0" smtClean="0"/>
              <a:t>MEC</a:t>
            </a:r>
          </a:p>
          <a:p>
            <a:r>
              <a:rPr lang="ja-JP" altLang="en-US" dirty="0" smtClean="0"/>
              <a:t>固定キャリア：局ビルに配置するエッジ装置</a:t>
            </a:r>
            <a:endParaRPr lang="en-US" altLang="ja-JP" dirty="0"/>
          </a:p>
        </p:txBody>
      </p:sp>
      <p:pic>
        <p:nvPicPr>
          <p:cNvPr id="7" name="図 6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883" y="1586440"/>
            <a:ext cx="8067960" cy="29890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15215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線矢印コネクタ 3"/>
          <p:cNvCxnSpPr/>
          <p:nvPr/>
        </p:nvCxnSpPr>
        <p:spPr>
          <a:xfrm flipV="1">
            <a:off x="909423" y="2240957"/>
            <a:ext cx="1116947" cy="566791"/>
          </a:xfrm>
          <a:prstGeom prst="straightConnector1">
            <a:avLst/>
          </a:prstGeom>
          <a:ln w="76200" cmpd="sng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直線矢印コネクタ 4"/>
          <p:cNvCxnSpPr/>
          <p:nvPr/>
        </p:nvCxnSpPr>
        <p:spPr>
          <a:xfrm flipV="1">
            <a:off x="1668784" y="2846040"/>
            <a:ext cx="736708" cy="914342"/>
          </a:xfrm>
          <a:prstGeom prst="straightConnector1">
            <a:avLst/>
          </a:prstGeom>
          <a:ln w="76200" cmpd="sng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直線矢印コネクタ 5"/>
          <p:cNvCxnSpPr/>
          <p:nvPr/>
        </p:nvCxnSpPr>
        <p:spPr>
          <a:xfrm flipH="1" flipV="1">
            <a:off x="2887849" y="2828619"/>
            <a:ext cx="270370" cy="1047560"/>
          </a:xfrm>
          <a:prstGeom prst="straightConnector1">
            <a:avLst/>
          </a:prstGeom>
          <a:ln w="76200" cmpd="sng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直線矢印コネクタ 6"/>
          <p:cNvCxnSpPr/>
          <p:nvPr/>
        </p:nvCxnSpPr>
        <p:spPr>
          <a:xfrm flipH="1" flipV="1">
            <a:off x="3460017" y="2819927"/>
            <a:ext cx="1009412" cy="917674"/>
          </a:xfrm>
          <a:prstGeom prst="straightConnector1">
            <a:avLst/>
          </a:prstGeom>
          <a:ln w="76200" cmpd="sng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Picture 2" descr="監視カメラ・防犯カメラのイラスト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220" y="3213821"/>
            <a:ext cx="1080246" cy="1080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ドーム形の防犯カメラのイラスト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836" y="2426033"/>
            <a:ext cx="936328" cy="936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監視カメラ・防犯カメラのイラスト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9934" y="3362361"/>
            <a:ext cx="1080246" cy="1080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ドーム形の防犯カメラのイラスト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6649" y="3213821"/>
            <a:ext cx="936328" cy="936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 descr="サーバのイラスト（1台）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7899" y="1312205"/>
            <a:ext cx="1081325" cy="1081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雲のイラスト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768"/>
          <a:stretch/>
        </p:blipFill>
        <p:spPr bwMode="auto">
          <a:xfrm>
            <a:off x="1852377" y="1767096"/>
            <a:ext cx="2554797" cy="1078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図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8722" y="2027095"/>
            <a:ext cx="2641378" cy="3421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825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楕円 3"/>
          <p:cNvSpPr/>
          <p:nvPr/>
        </p:nvSpPr>
        <p:spPr>
          <a:xfrm>
            <a:off x="1140090" y="2519953"/>
            <a:ext cx="4257022" cy="1938335"/>
          </a:xfrm>
          <a:prstGeom prst="ellipse">
            <a:avLst/>
          </a:prstGeom>
          <a:noFill/>
          <a:ln w="381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雲 4"/>
          <p:cNvSpPr/>
          <p:nvPr/>
        </p:nvSpPr>
        <p:spPr bwMode="auto">
          <a:xfrm>
            <a:off x="4541394" y="1898638"/>
            <a:ext cx="2654476" cy="804010"/>
          </a:xfrm>
          <a:prstGeom prst="cloud">
            <a:avLst/>
          </a:prstGeom>
          <a:solidFill>
            <a:schemeClr val="bg1"/>
          </a:solidFill>
          <a:ln w="22225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ja-JP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HGP創英角ｺﾞｼｯｸUB" pitchFamily="50" charset="-128"/>
              </a:rPr>
              <a:t>インターネット</a:t>
            </a: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5804" y="3190147"/>
            <a:ext cx="909521" cy="909521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9103" y="3519629"/>
            <a:ext cx="275933" cy="453954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1364" y="4094030"/>
            <a:ext cx="483236" cy="397959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620882" y="4127239"/>
            <a:ext cx="501406" cy="397959"/>
          </a:xfrm>
          <a:prstGeom prst="rect">
            <a:avLst/>
          </a:prstGeom>
        </p:spPr>
      </p:pic>
      <p:cxnSp>
        <p:nvCxnSpPr>
          <p:cNvPr id="10" name="曲線コネクタ 9"/>
          <p:cNvCxnSpPr>
            <a:stCxn id="8" idx="3"/>
            <a:endCxn id="6" idx="2"/>
          </p:cNvCxnSpPr>
          <p:nvPr/>
        </p:nvCxnSpPr>
        <p:spPr>
          <a:xfrm flipV="1">
            <a:off x="5764600" y="4099668"/>
            <a:ext cx="395964" cy="193341"/>
          </a:xfrm>
          <a:prstGeom prst="curvedConnector2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曲線コネクタ 10"/>
          <p:cNvCxnSpPr>
            <a:stCxn id="9" idx="3"/>
            <a:endCxn id="6" idx="2"/>
          </p:cNvCxnSpPr>
          <p:nvPr/>
        </p:nvCxnSpPr>
        <p:spPr>
          <a:xfrm rot="10800000">
            <a:off x="6160565" y="4099669"/>
            <a:ext cx="460317" cy="226550"/>
          </a:xfrm>
          <a:prstGeom prst="curvedConnector2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図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6281" y="3749967"/>
            <a:ext cx="518316" cy="401403"/>
          </a:xfrm>
          <a:prstGeom prst="rect">
            <a:avLst/>
          </a:prstGeom>
        </p:spPr>
      </p:pic>
      <p:sp>
        <p:nvSpPr>
          <p:cNvPr id="13" name="楕円 12"/>
          <p:cNvSpPr/>
          <p:nvPr/>
        </p:nvSpPr>
        <p:spPr>
          <a:xfrm>
            <a:off x="4130832" y="3235439"/>
            <a:ext cx="3775944" cy="1476287"/>
          </a:xfrm>
          <a:prstGeom prst="ellipse">
            <a:avLst/>
          </a:prstGeom>
          <a:noFill/>
          <a:ln w="381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4" name="図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0466" y="4171607"/>
            <a:ext cx="909521" cy="909521"/>
          </a:xfrm>
          <a:prstGeom prst="rect">
            <a:avLst/>
          </a:prstGeom>
        </p:spPr>
      </p:pic>
      <p:pic>
        <p:nvPicPr>
          <p:cNvPr id="15" name="図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9466" y="5196961"/>
            <a:ext cx="483236" cy="397959"/>
          </a:xfrm>
          <a:prstGeom prst="rect">
            <a:avLst/>
          </a:prstGeom>
        </p:spPr>
      </p:pic>
      <p:pic>
        <p:nvPicPr>
          <p:cNvPr id="16" name="図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984898" y="5182408"/>
            <a:ext cx="501406" cy="397959"/>
          </a:xfrm>
          <a:prstGeom prst="rect">
            <a:avLst/>
          </a:prstGeom>
        </p:spPr>
      </p:pic>
      <p:cxnSp>
        <p:nvCxnSpPr>
          <p:cNvPr id="17" name="曲線コネクタ 16"/>
          <p:cNvCxnSpPr>
            <a:stCxn id="15" idx="3"/>
            <a:endCxn id="14" idx="2"/>
          </p:cNvCxnSpPr>
          <p:nvPr/>
        </p:nvCxnSpPr>
        <p:spPr>
          <a:xfrm flipV="1">
            <a:off x="1952702" y="5081129"/>
            <a:ext cx="442524" cy="314812"/>
          </a:xfrm>
          <a:prstGeom prst="curvedConnector2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曲線コネクタ 17"/>
          <p:cNvCxnSpPr>
            <a:stCxn id="16" idx="3"/>
            <a:endCxn id="14" idx="2"/>
          </p:cNvCxnSpPr>
          <p:nvPr/>
        </p:nvCxnSpPr>
        <p:spPr>
          <a:xfrm rot="10800000">
            <a:off x="2395227" y="5081129"/>
            <a:ext cx="589671" cy="300259"/>
          </a:xfrm>
          <a:prstGeom prst="curvedConnector2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楕円 18"/>
          <p:cNvSpPr/>
          <p:nvPr/>
        </p:nvSpPr>
        <p:spPr>
          <a:xfrm>
            <a:off x="419101" y="4064361"/>
            <a:ext cx="4011351" cy="1789809"/>
          </a:xfrm>
          <a:prstGeom prst="ellipse">
            <a:avLst/>
          </a:prstGeom>
          <a:noFill/>
          <a:ln w="381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" name="図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8699" y="2632630"/>
            <a:ext cx="909521" cy="909521"/>
          </a:xfrm>
          <a:prstGeom prst="rect">
            <a:avLst/>
          </a:prstGeom>
        </p:spPr>
      </p:pic>
      <p:pic>
        <p:nvPicPr>
          <p:cNvPr id="21" name="図 2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2519" y="3600630"/>
            <a:ext cx="483236" cy="397959"/>
          </a:xfrm>
          <a:prstGeom prst="rect">
            <a:avLst/>
          </a:prstGeom>
        </p:spPr>
      </p:pic>
      <p:pic>
        <p:nvPicPr>
          <p:cNvPr id="22" name="図 2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598372" y="3597469"/>
            <a:ext cx="501406" cy="397959"/>
          </a:xfrm>
          <a:prstGeom prst="rect">
            <a:avLst/>
          </a:prstGeom>
        </p:spPr>
      </p:pic>
      <p:cxnSp>
        <p:nvCxnSpPr>
          <p:cNvPr id="23" name="曲線コネクタ 22"/>
          <p:cNvCxnSpPr>
            <a:stCxn id="21" idx="3"/>
            <a:endCxn id="20" idx="2"/>
          </p:cNvCxnSpPr>
          <p:nvPr/>
        </p:nvCxnSpPr>
        <p:spPr>
          <a:xfrm flipV="1">
            <a:off x="2925755" y="3542151"/>
            <a:ext cx="337704" cy="257458"/>
          </a:xfrm>
          <a:prstGeom prst="curvedConnector2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曲線コネクタ 23"/>
          <p:cNvCxnSpPr>
            <a:stCxn id="22" idx="3"/>
            <a:endCxn id="20" idx="2"/>
          </p:cNvCxnSpPr>
          <p:nvPr/>
        </p:nvCxnSpPr>
        <p:spPr>
          <a:xfrm rot="10800000">
            <a:off x="3263460" y="3542152"/>
            <a:ext cx="334912" cy="254297"/>
          </a:xfrm>
          <a:prstGeom prst="curvedConnector2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正方形/長方形 24"/>
          <p:cNvSpPr/>
          <p:nvPr/>
        </p:nvSpPr>
        <p:spPr>
          <a:xfrm>
            <a:off x="4503078" y="3507982"/>
            <a:ext cx="761959" cy="694356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角丸四角形 25"/>
          <p:cNvSpPr/>
          <p:nvPr/>
        </p:nvSpPr>
        <p:spPr>
          <a:xfrm>
            <a:off x="4631209" y="4973023"/>
            <a:ext cx="3968232" cy="173594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テキスト ボックス 26"/>
          <p:cNvSpPr txBox="1"/>
          <p:nvPr/>
        </p:nvSpPr>
        <p:spPr>
          <a:xfrm>
            <a:off x="5282256" y="5314768"/>
            <a:ext cx="8567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4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センサ</a:t>
            </a:r>
            <a:endParaRPr lang="en-US" altLang="ja-JP" sz="1400" b="1" dirty="0" smtClean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pic>
        <p:nvPicPr>
          <p:cNvPr id="28" name="図 2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888833" y="5306737"/>
            <a:ext cx="398548" cy="316322"/>
          </a:xfrm>
          <a:prstGeom prst="rect">
            <a:avLst/>
          </a:prstGeom>
        </p:spPr>
      </p:pic>
      <p:pic>
        <p:nvPicPr>
          <p:cNvPr id="29" name="図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5196" y="5574687"/>
            <a:ext cx="549688" cy="549688"/>
          </a:xfrm>
          <a:prstGeom prst="rect">
            <a:avLst/>
          </a:prstGeom>
        </p:spPr>
      </p:pic>
      <p:sp>
        <p:nvSpPr>
          <p:cNvPr id="30" name="テキスト ボックス 29"/>
          <p:cNvSpPr txBox="1"/>
          <p:nvPr/>
        </p:nvSpPr>
        <p:spPr>
          <a:xfrm>
            <a:off x="5163605" y="5757291"/>
            <a:ext cx="11787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4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無線ルータ</a:t>
            </a:r>
            <a:endParaRPr lang="en-US" altLang="ja-JP" sz="1400" b="1" dirty="0" smtClean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pic>
        <p:nvPicPr>
          <p:cNvPr id="31" name="図 3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5323" y="6177075"/>
            <a:ext cx="235468" cy="387383"/>
          </a:xfrm>
          <a:prstGeom prst="rect">
            <a:avLst/>
          </a:prstGeom>
        </p:spPr>
      </p:pic>
      <p:sp>
        <p:nvSpPr>
          <p:cNvPr id="32" name="テキスト ボックス 31"/>
          <p:cNvSpPr txBox="1"/>
          <p:nvPr/>
        </p:nvSpPr>
        <p:spPr>
          <a:xfrm>
            <a:off x="5088107" y="6243812"/>
            <a:ext cx="1357732" cy="186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4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携帯型計算機</a:t>
            </a:r>
            <a:endParaRPr lang="en-US" altLang="ja-JP" sz="1400" b="1" dirty="0" smtClean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pic>
        <p:nvPicPr>
          <p:cNvPr id="33" name="図 3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3952" y="5717932"/>
            <a:ext cx="492019" cy="381037"/>
          </a:xfrm>
          <a:prstGeom prst="rect">
            <a:avLst/>
          </a:prstGeom>
        </p:spPr>
      </p:pic>
      <p:sp>
        <p:nvSpPr>
          <p:cNvPr id="34" name="テキスト ボックス 33"/>
          <p:cNvSpPr txBox="1"/>
          <p:nvPr/>
        </p:nvSpPr>
        <p:spPr>
          <a:xfrm>
            <a:off x="7008206" y="5783791"/>
            <a:ext cx="13938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4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見守り対象者</a:t>
            </a:r>
            <a:endParaRPr lang="en-US" altLang="ja-JP" sz="1400" b="1" dirty="0" smtClean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35" name="楕円 34"/>
          <p:cNvSpPr/>
          <p:nvPr/>
        </p:nvSpPr>
        <p:spPr>
          <a:xfrm>
            <a:off x="6541838" y="5251395"/>
            <a:ext cx="607647" cy="237572"/>
          </a:xfrm>
          <a:prstGeom prst="ellipse">
            <a:avLst/>
          </a:prstGeom>
          <a:noFill/>
          <a:ln w="381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テキスト ボックス 35"/>
          <p:cNvSpPr txBox="1"/>
          <p:nvPr/>
        </p:nvSpPr>
        <p:spPr>
          <a:xfrm>
            <a:off x="7198336" y="5090060"/>
            <a:ext cx="11909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4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無線の有効範囲</a:t>
            </a:r>
            <a:endParaRPr lang="en-US" altLang="ja-JP" sz="1400" b="1" dirty="0" smtClean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37" name="テキスト ボックス 36"/>
          <p:cNvSpPr txBox="1"/>
          <p:nvPr/>
        </p:nvSpPr>
        <p:spPr>
          <a:xfrm>
            <a:off x="4703565" y="5000951"/>
            <a:ext cx="8249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4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凡例</a:t>
            </a:r>
            <a:endParaRPr lang="en-US" altLang="ja-JP" sz="1400" b="1" dirty="0" smtClean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38" name="楕円 37"/>
          <p:cNvSpPr/>
          <p:nvPr/>
        </p:nvSpPr>
        <p:spPr>
          <a:xfrm>
            <a:off x="5876736" y="4164613"/>
            <a:ext cx="30502" cy="2769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楕円 38"/>
          <p:cNvSpPr/>
          <p:nvPr/>
        </p:nvSpPr>
        <p:spPr>
          <a:xfrm flipV="1">
            <a:off x="6607035" y="4202338"/>
            <a:ext cx="27694" cy="2769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楕円 39"/>
          <p:cNvSpPr/>
          <p:nvPr/>
        </p:nvSpPr>
        <p:spPr>
          <a:xfrm flipV="1">
            <a:off x="6346419" y="3206960"/>
            <a:ext cx="27694" cy="2769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楕円 40"/>
          <p:cNvSpPr/>
          <p:nvPr/>
        </p:nvSpPr>
        <p:spPr>
          <a:xfrm>
            <a:off x="5099112" y="3494898"/>
            <a:ext cx="36693" cy="2993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2" name="曲線コネクタ 41"/>
          <p:cNvCxnSpPr>
            <a:stCxn id="38" idx="6"/>
            <a:endCxn id="40" idx="0"/>
          </p:cNvCxnSpPr>
          <p:nvPr/>
        </p:nvCxnSpPr>
        <p:spPr>
          <a:xfrm flipV="1">
            <a:off x="5907238" y="3234654"/>
            <a:ext cx="453029" cy="943806"/>
          </a:xfrm>
          <a:prstGeom prst="curvedConnector2">
            <a:avLst/>
          </a:prstGeom>
          <a:ln w="63500">
            <a:solidFill>
              <a:srgbClr val="FF99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曲線コネクタ 42"/>
          <p:cNvCxnSpPr>
            <a:stCxn id="39" idx="2"/>
            <a:endCxn id="40" idx="0"/>
          </p:cNvCxnSpPr>
          <p:nvPr/>
        </p:nvCxnSpPr>
        <p:spPr>
          <a:xfrm rot="10800000">
            <a:off x="6360266" y="3234654"/>
            <a:ext cx="246768" cy="981532"/>
          </a:xfrm>
          <a:prstGeom prst="curvedConnector2">
            <a:avLst/>
          </a:prstGeom>
          <a:ln w="63500">
            <a:solidFill>
              <a:srgbClr val="FF99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曲線コネクタ 43"/>
          <p:cNvCxnSpPr>
            <a:stCxn id="41" idx="0"/>
            <a:endCxn id="40" idx="0"/>
          </p:cNvCxnSpPr>
          <p:nvPr/>
        </p:nvCxnSpPr>
        <p:spPr>
          <a:xfrm rot="5400000" flipH="1" flipV="1">
            <a:off x="5608741" y="2743372"/>
            <a:ext cx="260244" cy="1242808"/>
          </a:xfrm>
          <a:prstGeom prst="curvedConnector3">
            <a:avLst>
              <a:gd name="adj1" fmla="val 50000"/>
            </a:avLst>
          </a:prstGeom>
          <a:ln w="63500">
            <a:solidFill>
              <a:srgbClr val="FF99CC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楕円 44"/>
          <p:cNvSpPr/>
          <p:nvPr/>
        </p:nvSpPr>
        <p:spPr>
          <a:xfrm flipV="1">
            <a:off x="6340442" y="3223468"/>
            <a:ext cx="37067" cy="27694"/>
          </a:xfrm>
          <a:prstGeom prst="ellipse">
            <a:avLst/>
          </a:prstGeom>
          <a:solidFill>
            <a:srgbClr val="FF99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楕円 45"/>
          <p:cNvSpPr/>
          <p:nvPr/>
        </p:nvSpPr>
        <p:spPr>
          <a:xfrm>
            <a:off x="2744689" y="3591858"/>
            <a:ext cx="30502" cy="2769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楕円 46"/>
          <p:cNvSpPr/>
          <p:nvPr/>
        </p:nvSpPr>
        <p:spPr>
          <a:xfrm flipV="1">
            <a:off x="3474988" y="3629584"/>
            <a:ext cx="27694" cy="2769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楕円 47"/>
          <p:cNvSpPr/>
          <p:nvPr/>
        </p:nvSpPr>
        <p:spPr>
          <a:xfrm flipV="1">
            <a:off x="3307970" y="2756101"/>
            <a:ext cx="27694" cy="2769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9" name="曲線コネクタ 48"/>
          <p:cNvCxnSpPr>
            <a:stCxn id="46" idx="6"/>
            <a:endCxn id="48" idx="0"/>
          </p:cNvCxnSpPr>
          <p:nvPr/>
        </p:nvCxnSpPr>
        <p:spPr>
          <a:xfrm flipV="1">
            <a:off x="2775191" y="2783795"/>
            <a:ext cx="546626" cy="821911"/>
          </a:xfrm>
          <a:prstGeom prst="curvedConnector2">
            <a:avLst/>
          </a:prstGeom>
          <a:ln w="63500">
            <a:solidFill>
              <a:srgbClr val="FF99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曲線コネクタ 49"/>
          <p:cNvCxnSpPr>
            <a:stCxn id="47" idx="2"/>
            <a:endCxn id="48" idx="0"/>
          </p:cNvCxnSpPr>
          <p:nvPr/>
        </p:nvCxnSpPr>
        <p:spPr>
          <a:xfrm rot="10800000">
            <a:off x="3321818" y="2783795"/>
            <a:ext cx="153170" cy="859636"/>
          </a:xfrm>
          <a:prstGeom prst="curvedConnector2">
            <a:avLst/>
          </a:prstGeom>
          <a:ln w="63500">
            <a:solidFill>
              <a:srgbClr val="FF99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曲線コネクタ 50"/>
          <p:cNvCxnSpPr>
            <a:stCxn id="41" idx="7"/>
            <a:endCxn id="48" idx="0"/>
          </p:cNvCxnSpPr>
          <p:nvPr/>
        </p:nvCxnSpPr>
        <p:spPr>
          <a:xfrm rot="16200000" flipV="1">
            <a:off x="3868381" y="2237231"/>
            <a:ext cx="715487" cy="1808614"/>
          </a:xfrm>
          <a:prstGeom prst="curvedConnector3">
            <a:avLst>
              <a:gd name="adj1" fmla="val 50000"/>
            </a:avLst>
          </a:prstGeom>
          <a:ln w="63500">
            <a:solidFill>
              <a:srgbClr val="FF99CC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楕円 51"/>
          <p:cNvSpPr/>
          <p:nvPr/>
        </p:nvSpPr>
        <p:spPr>
          <a:xfrm flipV="1">
            <a:off x="3302444" y="2765543"/>
            <a:ext cx="37067" cy="27694"/>
          </a:xfrm>
          <a:prstGeom prst="ellipse">
            <a:avLst/>
          </a:prstGeom>
          <a:solidFill>
            <a:srgbClr val="FF99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3" name="直線矢印コネクタ 52"/>
          <p:cNvCxnSpPr/>
          <p:nvPr/>
        </p:nvCxnSpPr>
        <p:spPr>
          <a:xfrm>
            <a:off x="6653952" y="6430246"/>
            <a:ext cx="436360" cy="0"/>
          </a:xfrm>
          <a:prstGeom prst="straightConnector1">
            <a:avLst/>
          </a:prstGeom>
          <a:ln w="63500">
            <a:solidFill>
              <a:srgbClr val="FF99CC"/>
            </a:solidFill>
            <a:prstDash val="solid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テキスト ボックス 53"/>
          <p:cNvSpPr txBox="1"/>
          <p:nvPr/>
        </p:nvSpPr>
        <p:spPr>
          <a:xfrm>
            <a:off x="7071574" y="6180724"/>
            <a:ext cx="13047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4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センシングデータの流れ</a:t>
            </a:r>
            <a:endParaRPr lang="en-US" altLang="ja-JP" sz="1400" b="1" dirty="0" smtClean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55" name="上矢印 54"/>
          <p:cNvSpPr/>
          <p:nvPr/>
        </p:nvSpPr>
        <p:spPr>
          <a:xfrm rot="1357783">
            <a:off x="5207822" y="2432715"/>
            <a:ext cx="406275" cy="814273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テキスト ボックス 55"/>
          <p:cNvSpPr txBox="1"/>
          <p:nvPr/>
        </p:nvSpPr>
        <p:spPr>
          <a:xfrm>
            <a:off x="5370795" y="2774755"/>
            <a:ext cx="15007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4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絞られた情報</a:t>
            </a:r>
            <a:endParaRPr lang="en-US" altLang="ja-JP" sz="1400" b="1" dirty="0" smtClean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57" name="テキスト ボックス 56"/>
          <p:cNvSpPr txBox="1"/>
          <p:nvPr/>
        </p:nvSpPr>
        <p:spPr>
          <a:xfrm>
            <a:off x="429389" y="4605957"/>
            <a:ext cx="15007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4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範囲外の</a:t>
            </a:r>
            <a:endParaRPr lang="en-US" altLang="ja-JP" sz="1400" b="1" dirty="0" smtClean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 algn="ctr"/>
            <a:r>
              <a:rPr lang="ja-JP" altLang="en-US" sz="14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ネットワーク</a:t>
            </a:r>
            <a:endParaRPr lang="en-US" altLang="ja-JP" sz="1400" b="1" dirty="0" smtClean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58" name="テキスト ボックス 57"/>
          <p:cNvSpPr txBox="1"/>
          <p:nvPr/>
        </p:nvSpPr>
        <p:spPr>
          <a:xfrm>
            <a:off x="1309871" y="2946840"/>
            <a:ext cx="15007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4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近傍の</a:t>
            </a:r>
            <a:endParaRPr lang="en-US" altLang="ja-JP" sz="1400" b="1" dirty="0" smtClean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 algn="ctr"/>
            <a:r>
              <a:rPr lang="ja-JP" altLang="en-US" sz="14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ネットワーク</a:t>
            </a:r>
            <a:endParaRPr lang="en-US" altLang="ja-JP" sz="1400" b="1" dirty="0" smtClean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59" name="テキスト ボックス 58"/>
          <p:cNvSpPr txBox="1"/>
          <p:nvPr/>
        </p:nvSpPr>
        <p:spPr>
          <a:xfrm>
            <a:off x="6425809" y="3584934"/>
            <a:ext cx="15007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4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近傍の</a:t>
            </a:r>
            <a:endParaRPr lang="en-US" altLang="ja-JP" sz="1400" b="1" dirty="0" smtClean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 algn="ctr"/>
            <a:r>
              <a:rPr lang="ja-JP" altLang="en-US" sz="14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ネットワーク</a:t>
            </a:r>
            <a:endParaRPr lang="en-US" altLang="ja-JP" sz="1400" b="1" dirty="0" smtClean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40360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109" y="1211530"/>
            <a:ext cx="6847691" cy="545699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025235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背景</a:t>
            </a:r>
            <a:endParaRPr kumimoji="1" lang="ja-JP" altLang="en-US" dirty="0"/>
          </a:p>
        </p:txBody>
      </p:sp>
      <p:sp>
        <p:nvSpPr>
          <p:cNvPr id="72" name="正方形/長方形 71"/>
          <p:cNvSpPr/>
          <p:nvPr/>
        </p:nvSpPr>
        <p:spPr>
          <a:xfrm>
            <a:off x="341523" y="951925"/>
            <a:ext cx="846095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2800" b="1" dirty="0" smtClean="0">
                <a:solidFill>
                  <a:srgbClr val="FF0000"/>
                </a:solidFill>
              </a:rPr>
              <a:t>AI</a:t>
            </a:r>
            <a:r>
              <a:rPr lang="ja-JP" altLang="en-US" sz="2800" b="1" dirty="0" smtClean="0"/>
              <a:t>＋</a:t>
            </a:r>
            <a:r>
              <a:rPr lang="ja-JP" altLang="en-US" sz="2800" b="1" dirty="0" smtClean="0">
                <a:solidFill>
                  <a:srgbClr val="0000CC"/>
                </a:solidFill>
              </a:rPr>
              <a:t>センサネットワーク</a:t>
            </a:r>
            <a:endParaRPr lang="en-US" altLang="ja-JP" sz="2800" b="1" dirty="0" smtClean="0">
              <a:solidFill>
                <a:srgbClr val="0000CC"/>
              </a:solidFill>
            </a:endParaRPr>
          </a:p>
          <a:p>
            <a:r>
              <a:rPr lang="ja-JP" altLang="en-US" sz="2800" b="1" dirty="0" smtClean="0"/>
              <a:t>従来</a:t>
            </a:r>
            <a:r>
              <a:rPr lang="ja-JP" altLang="en-US" sz="2800" b="1" dirty="0"/>
              <a:t>人手が必要だった目視確認・判断</a:t>
            </a:r>
            <a:r>
              <a:rPr lang="ja-JP" altLang="en-US" sz="2800" b="1" dirty="0" smtClean="0"/>
              <a:t>を人間の手が届かない範囲でも代替</a:t>
            </a:r>
            <a:r>
              <a:rPr lang="ja-JP" altLang="en-US" sz="2800" b="1" dirty="0"/>
              <a:t>することが</a:t>
            </a:r>
            <a:r>
              <a:rPr lang="ja-JP" altLang="en-US" sz="2800" b="1" dirty="0" smtClean="0"/>
              <a:t>可能に</a:t>
            </a:r>
            <a:endParaRPr lang="ja-JP" altLang="en-US" sz="2800" b="1" dirty="0">
              <a:solidFill>
                <a:srgbClr val="FF0000"/>
              </a:solidFill>
            </a:endParaRPr>
          </a:p>
        </p:txBody>
      </p:sp>
      <p:pic>
        <p:nvPicPr>
          <p:cNvPr id="9" name="図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455" y="2795741"/>
            <a:ext cx="2891196" cy="1385180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1859" y="3187477"/>
            <a:ext cx="722884" cy="630716"/>
          </a:xfrm>
          <a:prstGeom prst="rect">
            <a:avLst/>
          </a:prstGeom>
        </p:spPr>
      </p:pic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774986">
            <a:off x="1004113" y="2568346"/>
            <a:ext cx="2156539" cy="21565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正方形/長方形 16"/>
          <p:cNvSpPr/>
          <p:nvPr/>
        </p:nvSpPr>
        <p:spPr>
          <a:xfrm>
            <a:off x="461868" y="4546680"/>
            <a:ext cx="394286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2400" dirty="0">
                <a:solidFill>
                  <a:srgbClr val="FF0000"/>
                </a:solidFill>
              </a:rPr>
              <a:t>人間の認知処理に匹敵する高度な解析処理</a:t>
            </a:r>
          </a:p>
        </p:txBody>
      </p:sp>
      <p:pic>
        <p:nvPicPr>
          <p:cNvPr id="23" name="図 2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6969" y="2659220"/>
            <a:ext cx="1778876" cy="1843394"/>
          </a:xfrm>
          <a:prstGeom prst="rect">
            <a:avLst/>
          </a:prstGeom>
        </p:spPr>
      </p:pic>
      <p:sp>
        <p:nvSpPr>
          <p:cNvPr id="27" name="正方形/長方形 26"/>
          <p:cNvSpPr/>
          <p:nvPr/>
        </p:nvSpPr>
        <p:spPr>
          <a:xfrm>
            <a:off x="5079947" y="4546680"/>
            <a:ext cx="372253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2400" dirty="0" smtClean="0">
                <a:solidFill>
                  <a:srgbClr val="0000CC"/>
                </a:solidFill>
              </a:rPr>
              <a:t>広域に展開する</a:t>
            </a:r>
            <a:endParaRPr lang="en-US" altLang="ja-JP" sz="2400" dirty="0" smtClean="0">
              <a:solidFill>
                <a:srgbClr val="0000CC"/>
              </a:solidFill>
            </a:endParaRPr>
          </a:p>
          <a:p>
            <a:r>
              <a:rPr lang="ja-JP" altLang="en-US" sz="2400" dirty="0" smtClean="0">
                <a:solidFill>
                  <a:srgbClr val="0000CC"/>
                </a:solidFill>
              </a:rPr>
              <a:t>センサネットワーク</a:t>
            </a:r>
            <a:endParaRPr lang="ja-JP" altLang="en-US" sz="2400" dirty="0">
              <a:solidFill>
                <a:srgbClr val="0000CC"/>
              </a:solidFill>
            </a:endParaRPr>
          </a:p>
        </p:txBody>
      </p:sp>
      <p:pic>
        <p:nvPicPr>
          <p:cNvPr id="24" name="図 2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8991" y="3236560"/>
            <a:ext cx="344357" cy="344357"/>
          </a:xfrm>
          <a:prstGeom prst="rect">
            <a:avLst/>
          </a:prstGeom>
        </p:spPr>
      </p:pic>
      <p:pic>
        <p:nvPicPr>
          <p:cNvPr id="25" name="図 2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7876" y="3646615"/>
            <a:ext cx="342608" cy="383874"/>
          </a:xfrm>
          <a:prstGeom prst="rect">
            <a:avLst/>
          </a:prstGeom>
        </p:spPr>
      </p:pic>
      <p:pic>
        <p:nvPicPr>
          <p:cNvPr id="26" name="図 2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6845" y="2703286"/>
            <a:ext cx="396357" cy="375548"/>
          </a:xfrm>
          <a:prstGeom prst="rect">
            <a:avLst/>
          </a:prstGeom>
        </p:spPr>
      </p:pic>
      <p:pic>
        <p:nvPicPr>
          <p:cNvPr id="28" name="図 2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7437867" y="3091938"/>
            <a:ext cx="376410" cy="376410"/>
          </a:xfrm>
          <a:prstGeom prst="rect">
            <a:avLst/>
          </a:prstGeom>
        </p:spPr>
      </p:pic>
      <p:pic>
        <p:nvPicPr>
          <p:cNvPr id="29" name="図 2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3353" y="2525697"/>
            <a:ext cx="483813" cy="420917"/>
          </a:xfrm>
          <a:prstGeom prst="rect">
            <a:avLst/>
          </a:prstGeom>
        </p:spPr>
      </p:pic>
      <p:sp>
        <p:nvSpPr>
          <p:cNvPr id="33" name="正方形/長方形 32"/>
          <p:cNvSpPr/>
          <p:nvPr/>
        </p:nvSpPr>
        <p:spPr>
          <a:xfrm>
            <a:off x="3969070" y="2796087"/>
            <a:ext cx="139998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ja-JP" altLang="en-US" sz="9600" b="1" dirty="0" smtClean="0"/>
              <a:t>＋</a:t>
            </a:r>
            <a:endParaRPr lang="ja-JP" altLang="en-US" sz="9600" b="1" dirty="0"/>
          </a:p>
        </p:txBody>
      </p:sp>
      <p:sp>
        <p:nvSpPr>
          <p:cNvPr id="35" name="テキスト ボックス 34"/>
          <p:cNvSpPr txBox="1"/>
          <p:nvPr/>
        </p:nvSpPr>
        <p:spPr>
          <a:xfrm>
            <a:off x="1627963" y="5522129"/>
            <a:ext cx="62587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 smtClean="0"/>
              <a:t>例えば</a:t>
            </a:r>
            <a:r>
              <a:rPr kumimoji="1" lang="en-US" altLang="ja-JP" sz="2400" dirty="0" smtClean="0"/>
              <a:t>…</a:t>
            </a:r>
          </a:p>
          <a:p>
            <a:r>
              <a:rPr kumimoji="1" lang="ja-JP" altLang="en-US" sz="2400" dirty="0" smtClean="0"/>
              <a:t>・地域全体の見守り</a:t>
            </a:r>
            <a:endParaRPr kumimoji="1" lang="en-US" altLang="ja-JP" sz="2400" dirty="0" smtClean="0"/>
          </a:p>
          <a:p>
            <a:r>
              <a:rPr lang="ja-JP" altLang="en-US" sz="2400" dirty="0" smtClean="0"/>
              <a:t>・広域に渡るインフラ設備保全</a:t>
            </a:r>
            <a:endParaRPr lang="en-US" altLang="ja-JP" sz="2400" dirty="0"/>
          </a:p>
        </p:txBody>
      </p:sp>
    </p:spTree>
    <p:extLst>
      <p:ext uri="{BB962C8B-B14F-4D97-AF65-F5344CB8AC3E}">
        <p14:creationId xmlns:p14="http://schemas.microsoft.com/office/powerpoint/2010/main" val="3987968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背景</a:t>
            </a:r>
            <a:endParaRPr kumimoji="1" lang="ja-JP" altLang="en-US" dirty="0"/>
          </a:p>
        </p:txBody>
      </p:sp>
      <p:sp>
        <p:nvSpPr>
          <p:cNvPr id="72" name="正方形/長方形 71"/>
          <p:cNvSpPr/>
          <p:nvPr/>
        </p:nvSpPr>
        <p:spPr>
          <a:xfrm>
            <a:off x="341523" y="951925"/>
            <a:ext cx="846095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2400" dirty="0" smtClean="0"/>
              <a:t>センサ</a:t>
            </a:r>
            <a:r>
              <a:rPr lang="ja-JP" altLang="en-US" sz="2400" dirty="0" smtClean="0"/>
              <a:t>による</a:t>
            </a:r>
            <a:r>
              <a:rPr lang="ja-JP" altLang="en-US" sz="2400" b="1" dirty="0" smtClean="0"/>
              <a:t>追跡アプリケーション</a:t>
            </a:r>
            <a:r>
              <a:rPr lang="ja-JP" altLang="en-US" sz="2400" dirty="0" smtClean="0"/>
              <a:t>のサポート範囲が広がり，より高度になると</a:t>
            </a:r>
            <a:r>
              <a:rPr lang="en-US" altLang="ja-JP" sz="2400" dirty="0" smtClean="0"/>
              <a:t>…</a:t>
            </a:r>
          </a:p>
        </p:txBody>
      </p:sp>
      <p:sp>
        <p:nvSpPr>
          <p:cNvPr id="34" name="テキスト ボックス 33"/>
          <p:cNvSpPr txBox="1"/>
          <p:nvPr/>
        </p:nvSpPr>
        <p:spPr>
          <a:xfrm>
            <a:off x="341523" y="5378007"/>
            <a:ext cx="87253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 smtClean="0">
                <a:solidFill>
                  <a:srgbClr val="0000CC"/>
                </a:solidFill>
              </a:rPr>
              <a:t>人手が必要だった広範囲な「見守り」を</a:t>
            </a:r>
            <a:r>
              <a:rPr kumimoji="1" lang="ja-JP" altLang="en-US" sz="2800" dirty="0" smtClean="0">
                <a:solidFill>
                  <a:srgbClr val="0000CC"/>
                </a:solidFill>
              </a:rPr>
              <a:t>自動化</a:t>
            </a:r>
            <a:r>
              <a:rPr lang="ja-JP" altLang="en-US" sz="2800" dirty="0" smtClean="0">
                <a:solidFill>
                  <a:srgbClr val="0000CC"/>
                </a:solidFill>
              </a:rPr>
              <a:t>　　　　</a:t>
            </a:r>
            <a:endParaRPr lang="en-US" altLang="ja-JP" sz="2800" dirty="0">
              <a:solidFill>
                <a:srgbClr val="0000CC"/>
              </a:solidFill>
            </a:endParaRPr>
          </a:p>
        </p:txBody>
      </p:sp>
      <p:grpSp>
        <p:nvGrpSpPr>
          <p:cNvPr id="3" name="グループ化 2"/>
          <p:cNvGrpSpPr/>
          <p:nvPr/>
        </p:nvGrpSpPr>
        <p:grpSpPr>
          <a:xfrm>
            <a:off x="1029748" y="2779157"/>
            <a:ext cx="3946082" cy="2158559"/>
            <a:chOff x="6444208" y="3790423"/>
            <a:chExt cx="2699792" cy="1476822"/>
          </a:xfrm>
        </p:grpSpPr>
        <p:sp>
          <p:nvSpPr>
            <p:cNvPr id="18" name="円/楕円 91"/>
            <p:cNvSpPr/>
            <p:nvPr/>
          </p:nvSpPr>
          <p:spPr bwMode="auto">
            <a:xfrm>
              <a:off x="6444208" y="3914694"/>
              <a:ext cx="2304256" cy="1138744"/>
            </a:xfrm>
            <a:prstGeom prst="ellipse">
              <a:avLst/>
            </a:prstGeom>
            <a:solidFill>
              <a:sysClr val="window" lastClr="FFFFFF"/>
            </a:solidFill>
            <a:ln w="9525" algn="ctr">
              <a:solidFill>
                <a:srgbClr val="1F497D">
                  <a:lumMod val="60000"/>
                  <a:lumOff val="40000"/>
                </a:srgbClr>
              </a:solidFill>
              <a:round/>
              <a:headEnd/>
              <a:tailEnd/>
            </a:ln>
            <a:effectLst>
              <a:glow rad="63500">
                <a:srgbClr val="4F81BD">
                  <a:satMod val="175000"/>
                  <a:alpha val="40000"/>
                </a:srgbClr>
              </a:glow>
              <a:outerShdw blurRad="76200" dist="12700" dir="2700000" sy="-23000" kx="-800400" algn="bl" rotWithShape="0">
                <a:prstClr val="black">
                  <a:alpha val="20000"/>
                </a:prstClr>
              </a:outerShdw>
            </a:effectLst>
          </p:spPr>
          <p:txBody>
            <a:bodyPr wrap="none" lIns="72000" tIns="72000" rIns="72000" bIns="7200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HGP創英角ｺﾞｼｯｸUB" pitchFamily="50" charset="-128"/>
                <a:ea typeface="HGP創英角ｺﾞｼｯｸUB" pitchFamily="50" charset="-128"/>
              </a:endParaRPr>
            </a:p>
          </p:txBody>
        </p:sp>
        <p:pic>
          <p:nvPicPr>
            <p:cNvPr id="19" name="Picture 10" descr="C:\Users\demizu\Desktop\documents\素材\クリップアート\clipart_factory\health_0166.wmf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5650"/>
            <a:stretch/>
          </p:blipFill>
          <p:spPr bwMode="auto">
            <a:xfrm>
              <a:off x="6732240" y="4112649"/>
              <a:ext cx="633424" cy="8235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テキスト ボックス 20"/>
            <p:cNvSpPr txBox="1"/>
            <p:nvPr/>
          </p:nvSpPr>
          <p:spPr>
            <a:xfrm>
              <a:off x="6516216" y="5014559"/>
              <a:ext cx="2376264" cy="2526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b="1" dirty="0" smtClean="0">
                  <a:solidFill>
                    <a:srgbClr val="4F81BD">
                      <a:lumMod val="75000"/>
                    </a:srgbClr>
                  </a:solidFill>
                  <a:latin typeface="Meiryo UI" pitchFamily="50" charset="-128"/>
                  <a:ea typeface="Meiryo UI" pitchFamily="50" charset="-128"/>
                  <a:cs typeface="Meiryo UI" pitchFamily="50" charset="-128"/>
                </a:rPr>
                <a:t>機器</a:t>
              </a:r>
              <a:r>
                <a:rPr lang="ja-JP" altLang="en-US" b="1" dirty="0">
                  <a:solidFill>
                    <a:srgbClr val="4F81BD">
                      <a:lumMod val="75000"/>
                    </a:srgbClr>
                  </a:solidFill>
                  <a:latin typeface="Meiryo UI" pitchFamily="50" charset="-128"/>
                  <a:ea typeface="Meiryo UI" pitchFamily="50" charset="-128"/>
                  <a:cs typeface="Meiryo UI" pitchFamily="50" charset="-128"/>
                </a:rPr>
                <a:t>が活動をサポート</a:t>
              </a:r>
            </a:p>
          </p:txBody>
        </p:sp>
        <p:pic>
          <p:nvPicPr>
            <p:cNvPr id="22" name="Picture 100" descr="http://free-illustrations-ls01.gatag.net/images/lgi01a201310191700.jpg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08304" y="3934439"/>
              <a:ext cx="576064" cy="3915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" name="図 2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452320" y="4582511"/>
              <a:ext cx="299322" cy="440328"/>
            </a:xfrm>
            <a:prstGeom prst="rect">
              <a:avLst/>
            </a:prstGeom>
          </p:spPr>
        </p:pic>
        <p:pic>
          <p:nvPicPr>
            <p:cNvPr id="31" name="図 3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40352" y="4366487"/>
              <a:ext cx="461203" cy="359813"/>
            </a:xfrm>
            <a:prstGeom prst="rect">
              <a:avLst/>
            </a:prstGeom>
          </p:spPr>
        </p:pic>
        <p:sp>
          <p:nvSpPr>
            <p:cNvPr id="32" name="円形吹き出し 31"/>
            <p:cNvSpPr/>
            <p:nvPr/>
          </p:nvSpPr>
          <p:spPr>
            <a:xfrm>
              <a:off x="7956376" y="3790423"/>
              <a:ext cx="1187624" cy="504056"/>
            </a:xfrm>
            <a:prstGeom prst="wedgeEllipseCallout">
              <a:avLst>
                <a:gd name="adj1" fmla="val -45365"/>
                <a:gd name="adj2" fmla="val 88665"/>
              </a:avLst>
            </a:prstGeom>
            <a:solidFill>
              <a:sysClr val="window" lastClr="FFFFFF"/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35" name="テキスト ボックス 34"/>
            <p:cNvSpPr txBox="1"/>
            <p:nvPr/>
          </p:nvSpPr>
          <p:spPr>
            <a:xfrm>
              <a:off x="7956376" y="3862431"/>
              <a:ext cx="1187624" cy="3579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sz="1400" b="1" dirty="0">
                  <a:solidFill>
                    <a:prstClr val="black"/>
                  </a:solidFill>
                  <a:latin typeface="Meiryo UI" pitchFamily="50" charset="-128"/>
                  <a:ea typeface="Meiryo UI" pitchFamily="50" charset="-128"/>
                  <a:cs typeface="Meiryo UI" pitchFamily="50" charset="-128"/>
                </a:rPr>
                <a:t>前方、段差</a:t>
              </a:r>
              <a:r>
                <a:rPr lang="ja-JP" altLang="en-US" sz="1400" b="1" dirty="0" smtClean="0">
                  <a:solidFill>
                    <a:prstClr val="black"/>
                  </a:solidFill>
                  <a:latin typeface="Meiryo UI" pitchFamily="50" charset="-128"/>
                  <a:ea typeface="Meiryo UI" pitchFamily="50" charset="-128"/>
                  <a:cs typeface="Meiryo UI" pitchFamily="50" charset="-128"/>
                </a:rPr>
                <a:t>に</a:t>
              </a:r>
              <a:endParaRPr lang="en-US" altLang="ja-JP" sz="1400" b="1" dirty="0" smtClean="0">
                <a:solidFill>
                  <a:prstClr val="black"/>
                </a:solidFill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  <a:p>
              <a:pPr algn="ctr"/>
              <a:r>
                <a:rPr lang="ja-JP" altLang="en-US" sz="1400" b="1" dirty="0" smtClean="0">
                  <a:solidFill>
                    <a:prstClr val="black"/>
                  </a:solidFill>
                  <a:latin typeface="Meiryo UI" pitchFamily="50" charset="-128"/>
                  <a:ea typeface="Meiryo UI" pitchFamily="50" charset="-128"/>
                  <a:cs typeface="Meiryo UI" pitchFamily="50" charset="-128"/>
                </a:rPr>
                <a:t>注意</a:t>
              </a:r>
              <a:r>
                <a:rPr lang="ja-JP" altLang="en-US" sz="1400" b="1" dirty="0">
                  <a:solidFill>
                    <a:prstClr val="black"/>
                  </a:solidFill>
                  <a:latin typeface="Meiryo UI" pitchFamily="50" charset="-128"/>
                  <a:ea typeface="Meiryo UI" pitchFamily="50" charset="-128"/>
                  <a:cs typeface="Meiryo UI" pitchFamily="50" charset="-128"/>
                </a:rPr>
                <a:t>してください</a:t>
              </a:r>
            </a:p>
          </p:txBody>
        </p:sp>
      </p:grpSp>
      <p:sp>
        <p:nvSpPr>
          <p:cNvPr id="36" name="テキスト ボックス 35"/>
          <p:cNvSpPr txBox="1"/>
          <p:nvPr/>
        </p:nvSpPr>
        <p:spPr>
          <a:xfrm>
            <a:off x="1404199" y="1849777"/>
            <a:ext cx="28757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 b="1" dirty="0" smtClean="0">
                <a:solidFill>
                  <a:srgbClr val="0000CC"/>
                </a:solidFill>
              </a:rPr>
              <a:t>室内・施設内</a:t>
            </a:r>
            <a:endParaRPr lang="en-US" altLang="ja-JP" sz="3200" b="1" dirty="0" smtClean="0">
              <a:solidFill>
                <a:srgbClr val="0000CC"/>
              </a:solidFill>
            </a:endParaRPr>
          </a:p>
        </p:txBody>
      </p:sp>
      <p:sp>
        <p:nvSpPr>
          <p:cNvPr id="37" name="テキスト ボックス 36"/>
          <p:cNvSpPr txBox="1"/>
          <p:nvPr/>
        </p:nvSpPr>
        <p:spPr>
          <a:xfrm>
            <a:off x="5243202" y="1866543"/>
            <a:ext cx="23845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 b="1" dirty="0" smtClean="0">
                <a:solidFill>
                  <a:srgbClr val="FF0000"/>
                </a:solidFill>
              </a:rPr>
              <a:t>⇒街中</a:t>
            </a:r>
            <a:endParaRPr lang="en-US" altLang="ja-JP" sz="3200" b="1" dirty="0">
              <a:solidFill>
                <a:srgbClr val="FF0000"/>
              </a:solidFill>
            </a:endParaRPr>
          </a:p>
        </p:txBody>
      </p:sp>
      <p:grpSp>
        <p:nvGrpSpPr>
          <p:cNvPr id="38" name="グループ化 37"/>
          <p:cNvGrpSpPr/>
          <p:nvPr/>
        </p:nvGrpSpPr>
        <p:grpSpPr>
          <a:xfrm>
            <a:off x="5455761" y="2643783"/>
            <a:ext cx="2640835" cy="2526365"/>
            <a:chOff x="4076720" y="21602180"/>
            <a:chExt cx="6680074" cy="6860377"/>
          </a:xfrm>
        </p:grpSpPr>
        <p:grpSp>
          <p:nvGrpSpPr>
            <p:cNvPr id="39" name="グループ化 38"/>
            <p:cNvGrpSpPr/>
            <p:nvPr/>
          </p:nvGrpSpPr>
          <p:grpSpPr>
            <a:xfrm>
              <a:off x="4076720" y="21602180"/>
              <a:ext cx="6680074" cy="6860377"/>
              <a:chOff x="11324298" y="21372790"/>
              <a:chExt cx="6680074" cy="6860377"/>
            </a:xfrm>
          </p:grpSpPr>
          <p:sp>
            <p:nvSpPr>
              <p:cNvPr id="48" name="円/楕円 34"/>
              <p:cNvSpPr/>
              <p:nvPr/>
            </p:nvSpPr>
            <p:spPr>
              <a:xfrm>
                <a:off x="11324298" y="21372790"/>
                <a:ext cx="6680074" cy="6860377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9" name="正方形/長方形 48"/>
              <p:cNvSpPr/>
              <p:nvPr/>
            </p:nvSpPr>
            <p:spPr>
              <a:xfrm>
                <a:off x="11455917" y="24190533"/>
                <a:ext cx="6175412" cy="612445"/>
              </a:xfrm>
              <a:prstGeom prst="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0" name="正方形/長方形 49"/>
              <p:cNvSpPr/>
              <p:nvPr/>
            </p:nvSpPr>
            <p:spPr>
              <a:xfrm>
                <a:off x="14101701" y="26263282"/>
                <a:ext cx="3238033" cy="641057"/>
              </a:xfrm>
              <a:prstGeom prst="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1" name="正方形/長方形 50"/>
              <p:cNvSpPr/>
              <p:nvPr/>
            </p:nvSpPr>
            <p:spPr>
              <a:xfrm rot="5400000">
                <a:off x="10696706" y="24587980"/>
                <a:ext cx="6175412" cy="612445"/>
              </a:xfrm>
              <a:prstGeom prst="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pic>
          <p:nvPicPr>
            <p:cNvPr id="40" name="Picture 2" descr="監視カメラ・防犯カメラのイラスト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78816" y="24802979"/>
              <a:ext cx="1073564" cy="10735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18" descr="上京したての人のイラスト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77601" y="21602180"/>
              <a:ext cx="2048230" cy="20482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" name="Picture 2" descr="監視カメラ・防犯カメラのイラスト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77381" y="21914771"/>
              <a:ext cx="1073564" cy="10735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3" name="Picture 2" descr="監視カメラ・防犯カメラのイラスト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210050" y="23776558"/>
              <a:ext cx="1073564" cy="10735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4" name="Picture 24" descr="家のイラスト3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35801" y="24003614"/>
              <a:ext cx="1905000" cy="17811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5" name="Picture 12" descr="手をあげて横断歩道を渡る小学生のイラスト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94441" y="22923969"/>
              <a:ext cx="2360700" cy="23607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6" name="Picture 24" descr="家のイラスト3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5503" y="26180325"/>
              <a:ext cx="1905000" cy="17811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7" name="Picture 26" descr="https://2.bp.blogspot.com/-gwj84W9hV3U/V2vXpp8q23I/AAAAAAAA74E/ufde3GpkI-wmJ1MCHX1awIOrJ5NKxL5KQCLcB/s800/building_house7.png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16757" y="25456929"/>
              <a:ext cx="2145482" cy="20015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3" name="テキスト ボックス 32"/>
          <p:cNvSpPr txBox="1"/>
          <p:nvPr/>
        </p:nvSpPr>
        <p:spPr>
          <a:xfrm>
            <a:off x="435733" y="5854604"/>
            <a:ext cx="872535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dirty="0" smtClean="0"/>
              <a:t>効用例：高齢者</a:t>
            </a:r>
            <a:r>
              <a:rPr lang="ja-JP" altLang="en-US" sz="2800" dirty="0" smtClean="0"/>
              <a:t>の生活の質（</a:t>
            </a:r>
            <a:r>
              <a:rPr lang="en-US" altLang="ja-JP" sz="2800" dirty="0" err="1" smtClean="0"/>
              <a:t>QoL</a:t>
            </a:r>
            <a:r>
              <a:rPr lang="ja-JP" altLang="en-US" sz="2800" dirty="0" smtClean="0"/>
              <a:t>）向上</a:t>
            </a:r>
            <a:endParaRPr lang="en-US" altLang="ja-JP" sz="2800" dirty="0" smtClean="0"/>
          </a:p>
          <a:p>
            <a:r>
              <a:rPr lang="ja-JP" altLang="en-US" sz="2800" dirty="0" smtClean="0"/>
              <a:t>　　　　⇒医療費削減？</a:t>
            </a:r>
            <a:endParaRPr lang="en-US" altLang="ja-JP" sz="2800" dirty="0"/>
          </a:p>
        </p:txBody>
      </p:sp>
    </p:spTree>
    <p:extLst>
      <p:ext uri="{BB962C8B-B14F-4D97-AF65-F5344CB8AC3E}">
        <p14:creationId xmlns:p14="http://schemas.microsoft.com/office/powerpoint/2010/main" val="1210069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6" grpId="0"/>
      <p:bldP spid="37" grpId="0"/>
      <p:bldP spid="3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背景</a:t>
            </a:r>
            <a:endParaRPr kumimoji="1" lang="ja-JP" altLang="en-US" dirty="0"/>
          </a:p>
        </p:txBody>
      </p:sp>
      <p:sp>
        <p:nvSpPr>
          <p:cNvPr id="37" name="テキスト ボックス 36"/>
          <p:cNvSpPr txBox="1"/>
          <p:nvPr/>
        </p:nvSpPr>
        <p:spPr>
          <a:xfrm>
            <a:off x="134709" y="1041856"/>
            <a:ext cx="86258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b="1" dirty="0" smtClean="0">
                <a:solidFill>
                  <a:prstClr val="black"/>
                </a:solidFill>
                <a:latin typeface="+mn-ea"/>
              </a:rPr>
              <a:t>一方で，現実空間へ展開されたセンサは</a:t>
            </a:r>
            <a:endParaRPr lang="en-US" altLang="ja-JP" sz="2800" b="1" dirty="0" smtClean="0">
              <a:solidFill>
                <a:prstClr val="black"/>
              </a:solidFill>
              <a:latin typeface="+mn-ea"/>
            </a:endParaRPr>
          </a:p>
          <a:p>
            <a:r>
              <a:rPr lang="ja-JP" altLang="en-US" sz="2800" b="1" dirty="0" smtClean="0">
                <a:solidFill>
                  <a:prstClr val="black"/>
                </a:solidFill>
                <a:latin typeface="+mn-ea"/>
              </a:rPr>
              <a:t>プライバシ情報保護観点で大きなリスク要因になる</a:t>
            </a:r>
            <a:endParaRPr lang="ja-JP" altLang="en-US" sz="2800" b="1" dirty="0">
              <a:solidFill>
                <a:prstClr val="black"/>
              </a:solidFill>
              <a:latin typeface="+mn-ea"/>
            </a:endParaRPr>
          </a:p>
        </p:txBody>
      </p:sp>
      <p:grpSp>
        <p:nvGrpSpPr>
          <p:cNvPr id="72" name="グループ化 71"/>
          <p:cNvGrpSpPr/>
          <p:nvPr/>
        </p:nvGrpSpPr>
        <p:grpSpPr>
          <a:xfrm>
            <a:off x="1903487" y="2225571"/>
            <a:ext cx="5088278" cy="2387451"/>
            <a:chOff x="-108740" y="1220305"/>
            <a:chExt cx="5088278" cy="2387451"/>
          </a:xfrm>
        </p:grpSpPr>
        <p:sp>
          <p:nvSpPr>
            <p:cNvPr id="74" name="楕円 73"/>
            <p:cNvSpPr/>
            <p:nvPr/>
          </p:nvSpPr>
          <p:spPr>
            <a:xfrm>
              <a:off x="-108740" y="1347946"/>
              <a:ext cx="5088278" cy="2259810"/>
            </a:xfrm>
            <a:prstGeom prst="ellipse">
              <a:avLst/>
            </a:prstGeom>
            <a:noFill/>
            <a:ln w="63500" cap="rnd" cmpd="sng" algn="ctr">
              <a:solidFill>
                <a:srgbClr val="10CF9B">
                  <a:lumMod val="75000"/>
                  <a:alpha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メイリオ" panose="020B0604030504040204" pitchFamily="50" charset="-128"/>
                <a:cs typeface="+mn-cs"/>
              </a:endParaRPr>
            </a:p>
          </p:txBody>
        </p:sp>
        <p:sp>
          <p:nvSpPr>
            <p:cNvPr id="76" name="テキスト ボックス 75"/>
            <p:cNvSpPr txBox="1"/>
            <p:nvPr/>
          </p:nvSpPr>
          <p:spPr>
            <a:xfrm>
              <a:off x="1092213" y="1220305"/>
              <a:ext cx="282757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sz="2800" b="1" dirty="0" smtClean="0">
                  <a:ln w="22225">
                    <a:solidFill>
                      <a:srgbClr val="0BD0D9">
                        <a:lumMod val="50000"/>
                      </a:srgbClr>
                    </a:solidFill>
                    <a:prstDash val="solid"/>
                  </a:ln>
                  <a:solidFill>
                    <a:prstClr val="white"/>
                  </a:solidFill>
                  <a:effectLst>
                    <a:outerShdw dist="38100" dir="2700000" algn="tl" rotWithShape="0">
                      <a:srgbClr val="009DD9"/>
                    </a:outerShdw>
                  </a:effectLst>
                  <a:latin typeface="Trebuchet MS" panose="020B0603020202020204"/>
                  <a:ea typeface="メイリオ" panose="020B0604030504040204" pitchFamily="50" charset="-128"/>
                </a:rPr>
                <a:t>プライバシー</a:t>
              </a:r>
              <a:endParaRPr lang="ja-JP" altLang="en-US" sz="2800" b="1" dirty="0">
                <a:ln w="22225">
                  <a:solidFill>
                    <a:srgbClr val="0BD0D9">
                      <a:lumMod val="50000"/>
                    </a:srgbClr>
                  </a:solidFill>
                  <a:prstDash val="solid"/>
                </a:ln>
                <a:solidFill>
                  <a:prstClr val="white"/>
                </a:solidFill>
                <a:effectLst>
                  <a:outerShdw dist="38100" dir="2700000" algn="tl" rotWithShape="0">
                    <a:srgbClr val="009DD9"/>
                  </a:outerShdw>
                </a:effectLst>
                <a:latin typeface="Trebuchet MS" panose="020B0603020202020204"/>
                <a:ea typeface="メイリオ" panose="020B0604030504040204" pitchFamily="50" charset="-128"/>
              </a:endParaRPr>
            </a:p>
          </p:txBody>
        </p:sp>
        <p:pic>
          <p:nvPicPr>
            <p:cNvPr id="77" name="図 7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04327" y="1644529"/>
              <a:ext cx="960668" cy="1085500"/>
            </a:xfrm>
            <a:prstGeom prst="rect">
              <a:avLst/>
            </a:prstGeom>
          </p:spPr>
        </p:pic>
        <p:pic>
          <p:nvPicPr>
            <p:cNvPr id="78" name="図 7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9490" y="1700363"/>
              <a:ext cx="1158840" cy="1276959"/>
            </a:xfrm>
            <a:prstGeom prst="rect">
              <a:avLst/>
            </a:prstGeom>
          </p:spPr>
        </p:pic>
        <p:sp>
          <p:nvSpPr>
            <p:cNvPr id="79" name="テキスト ボックス 78"/>
            <p:cNvSpPr txBox="1"/>
            <p:nvPr/>
          </p:nvSpPr>
          <p:spPr>
            <a:xfrm>
              <a:off x="177439" y="2782315"/>
              <a:ext cx="478330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sz="2000" b="1" dirty="0" smtClean="0">
                  <a:solidFill>
                    <a:prstClr val="black"/>
                  </a:solidFill>
                  <a:latin typeface="Trebuchet MS" panose="020B0603020202020204"/>
                  <a:ea typeface="メイリオ" panose="020B0604030504040204" pitchFamily="50" charset="-128"/>
                </a:rPr>
                <a:t>センサと高度な解析技術でオンライン</a:t>
              </a:r>
              <a:r>
                <a:rPr lang="en-US" altLang="ja-JP" sz="2000" b="1" dirty="0" smtClean="0">
                  <a:solidFill>
                    <a:prstClr val="black"/>
                  </a:solidFill>
                  <a:latin typeface="Trebuchet MS" panose="020B0603020202020204"/>
                  <a:ea typeface="メイリオ" panose="020B0604030504040204" pitchFamily="50" charset="-128"/>
                </a:rPr>
                <a:t>/</a:t>
              </a:r>
              <a:r>
                <a:rPr lang="ja-JP" altLang="en-US" sz="2000" b="1" dirty="0" smtClean="0">
                  <a:solidFill>
                    <a:prstClr val="black"/>
                  </a:solidFill>
                  <a:latin typeface="Trebuchet MS" panose="020B0603020202020204"/>
                  <a:ea typeface="メイリオ" panose="020B0604030504040204" pitchFamily="50" charset="-128"/>
                </a:rPr>
                <a:t>オフライン問わないプライバシーリスク</a:t>
              </a:r>
              <a:endParaRPr lang="ja-JP" altLang="en-US" sz="2000" b="1" dirty="0">
                <a:solidFill>
                  <a:prstClr val="black"/>
                </a:solidFill>
                <a:latin typeface="Trebuchet MS" panose="020B0603020202020204"/>
                <a:ea typeface="メイリオ" panose="020B0604030504040204" pitchFamily="50" charset="-128"/>
              </a:endParaRPr>
            </a:p>
          </p:txBody>
        </p:sp>
        <p:sp>
          <p:nvSpPr>
            <p:cNvPr id="80" name="円形吹き出し 79"/>
            <p:cNvSpPr/>
            <p:nvPr/>
          </p:nvSpPr>
          <p:spPr>
            <a:xfrm>
              <a:off x="69695" y="1589049"/>
              <a:ext cx="1955647" cy="753180"/>
            </a:xfrm>
            <a:prstGeom prst="wedgeEllipseCallout">
              <a:avLst>
                <a:gd name="adj1" fmla="val 49683"/>
                <a:gd name="adj2" fmla="val 39153"/>
              </a:avLst>
            </a:prstGeom>
            <a:solidFill>
              <a:sysClr val="window" lastClr="FFFFFF"/>
            </a:solidFill>
            <a:ln w="38100" cap="rnd" cmpd="sng" algn="ctr">
              <a:solidFill>
                <a:sysClr val="windowText" lastClr="000000">
                  <a:alpha val="50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ja-JP" alt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rebuchet MS" panose="020B0603020202020204"/>
                  <a:ea typeface="メイリオ" panose="020B0604030504040204" pitchFamily="50" charset="-128"/>
                  <a:cs typeface="+mn-cs"/>
                </a:rPr>
                <a:t>ネットでもリアルでも</a:t>
              </a:r>
              <a:r>
                <a:rPr kumimoji="0" lang="en-US" altLang="ja-JP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rebuchet MS" panose="020B0603020202020204"/>
                  <a:ea typeface="メイリオ" panose="020B0604030504040204" pitchFamily="50" charset="-128"/>
                  <a:cs typeface="+mn-cs"/>
                </a:rPr>
                <a:t>…</a:t>
              </a:r>
              <a:endParaRPr kumimoji="0" lang="ja-JP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メイリオ" panose="020B0604030504040204" pitchFamily="50" charset="-128"/>
                <a:cs typeface="+mn-cs"/>
              </a:endParaRPr>
            </a:p>
          </p:txBody>
        </p:sp>
        <p:pic>
          <p:nvPicPr>
            <p:cNvPr id="81" name="図 8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30612" y="1341077"/>
              <a:ext cx="1042752" cy="1044423"/>
            </a:xfrm>
            <a:prstGeom prst="rect">
              <a:avLst/>
            </a:prstGeom>
          </p:spPr>
        </p:pic>
      </p:grpSp>
      <p:sp>
        <p:nvSpPr>
          <p:cNvPr id="83" name="テキスト ボックス 82"/>
          <p:cNvSpPr txBox="1"/>
          <p:nvPr/>
        </p:nvSpPr>
        <p:spPr>
          <a:xfrm>
            <a:off x="559634" y="4842631"/>
            <a:ext cx="872535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 smtClean="0">
                <a:solidFill>
                  <a:srgbClr val="0000CC"/>
                </a:solidFill>
              </a:rPr>
              <a:t>広範囲に設置されたセンサは</a:t>
            </a:r>
            <a:endParaRPr kumimoji="1" lang="en-US" altLang="ja-JP" sz="2800" dirty="0" smtClean="0">
              <a:solidFill>
                <a:srgbClr val="0000CC"/>
              </a:solidFill>
            </a:endParaRPr>
          </a:p>
          <a:p>
            <a:r>
              <a:rPr kumimoji="1" lang="ja-JP" altLang="en-US" sz="2800" dirty="0" smtClean="0">
                <a:solidFill>
                  <a:srgbClr val="0000CC"/>
                </a:solidFill>
              </a:rPr>
              <a:t>無関係なデータも収集してしまうのではないか？</a:t>
            </a:r>
            <a:endParaRPr kumimoji="1" lang="en-US" altLang="ja-JP" sz="2800" dirty="0" smtClean="0">
              <a:solidFill>
                <a:srgbClr val="0000CC"/>
              </a:solidFill>
            </a:endParaRPr>
          </a:p>
          <a:p>
            <a:r>
              <a:rPr lang="ja-JP" altLang="en-US" sz="2800" dirty="0" smtClean="0">
                <a:solidFill>
                  <a:srgbClr val="0000CC"/>
                </a:solidFill>
              </a:rPr>
              <a:t>その収集されたデータはどこへ流通するのか？</a:t>
            </a:r>
            <a:endParaRPr lang="en-US" altLang="ja-JP" sz="2800" dirty="0">
              <a:solidFill>
                <a:srgbClr val="0000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1268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本研究のテーマ</a:t>
            </a:r>
            <a:endParaRPr kumimoji="1" lang="ja-JP" altLang="en-US" dirty="0"/>
          </a:p>
        </p:txBody>
      </p:sp>
      <p:sp>
        <p:nvSpPr>
          <p:cNvPr id="3" name="正方形/長方形 2"/>
          <p:cNvSpPr/>
          <p:nvPr/>
        </p:nvSpPr>
        <p:spPr>
          <a:xfrm>
            <a:off x="152902" y="882687"/>
            <a:ext cx="876031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2800" b="1" u="sng" dirty="0" smtClean="0">
                <a:solidFill>
                  <a:schemeClr val="accent5">
                    <a:lumMod val="75000"/>
                  </a:schemeClr>
                </a:solidFill>
              </a:rPr>
              <a:t>センサネットワークに</a:t>
            </a:r>
            <a:r>
              <a:rPr lang="ja-JP" altLang="en-US" sz="2800" b="1" u="sng" dirty="0" smtClean="0">
                <a:solidFill>
                  <a:schemeClr val="accent5">
                    <a:lumMod val="75000"/>
                  </a:schemeClr>
                </a:solidFill>
              </a:rPr>
              <a:t>よる追跡型アプリケーション</a:t>
            </a:r>
            <a:endParaRPr lang="en-US" altLang="ja-JP" sz="2800" b="1" u="sng" dirty="0" smtClean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ja-JP" altLang="en-US" sz="2800" b="1" dirty="0" smtClean="0"/>
              <a:t>の</a:t>
            </a:r>
            <a:r>
              <a:rPr lang="ja-JP" altLang="en-US" sz="2800" b="1" dirty="0" smtClean="0"/>
              <a:t>実現に</a:t>
            </a:r>
            <a:r>
              <a:rPr lang="ja-JP" altLang="en-US" sz="2800" b="1" dirty="0" smtClean="0"/>
              <a:t>おいて無秩序</a:t>
            </a:r>
            <a:r>
              <a:rPr lang="ja-JP" altLang="en-US" sz="2800" b="1" dirty="0" smtClean="0"/>
              <a:t>なプライバシ情報の流通を抑制</a:t>
            </a:r>
            <a:endParaRPr lang="ja-JP" altLang="en-US" sz="2800" b="1" dirty="0"/>
          </a:p>
        </p:txBody>
      </p:sp>
      <p:sp>
        <p:nvSpPr>
          <p:cNvPr id="45" name="テキスト ボックス 44"/>
          <p:cNvSpPr txBox="1"/>
          <p:nvPr/>
        </p:nvSpPr>
        <p:spPr>
          <a:xfrm>
            <a:off x="1080023" y="5747839"/>
            <a:ext cx="62684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b="1" dirty="0" smtClean="0">
                <a:solidFill>
                  <a:srgbClr val="FF0000"/>
                </a:solidFill>
              </a:rPr>
              <a:t>プライバシ</a:t>
            </a:r>
            <a:r>
              <a:rPr lang="ja-JP" altLang="en-US" sz="2400" b="1" dirty="0" smtClean="0">
                <a:solidFill>
                  <a:srgbClr val="FF0000"/>
                </a:solidFill>
              </a:rPr>
              <a:t>情報の流通を保護する</a:t>
            </a:r>
            <a:endParaRPr lang="en-US" altLang="ja-JP" sz="2400" b="1" dirty="0" smtClean="0">
              <a:solidFill>
                <a:srgbClr val="FF0000"/>
              </a:solidFill>
            </a:endParaRPr>
          </a:p>
          <a:p>
            <a:pPr algn="ctr"/>
            <a:r>
              <a:rPr lang="ja-JP" altLang="en-US" sz="2400" b="1" dirty="0" smtClean="0">
                <a:solidFill>
                  <a:srgbClr val="FF0000"/>
                </a:solidFill>
              </a:rPr>
              <a:t>地産地消型</a:t>
            </a:r>
            <a:r>
              <a:rPr lang="ja-JP" altLang="en-US" sz="2400" b="1" dirty="0" smtClean="0">
                <a:solidFill>
                  <a:srgbClr val="FF0000"/>
                </a:solidFill>
              </a:rPr>
              <a:t>ネットワーク構成方法を提案</a:t>
            </a:r>
            <a:endParaRPr lang="en-US" altLang="ja-JP" sz="2400" b="1" dirty="0">
              <a:solidFill>
                <a:srgbClr val="FF0000"/>
              </a:solidFill>
            </a:endParaRPr>
          </a:p>
        </p:txBody>
      </p:sp>
      <p:sp>
        <p:nvSpPr>
          <p:cNvPr id="4" name="正方形/長方形 3"/>
          <p:cNvSpPr/>
          <p:nvPr/>
        </p:nvSpPr>
        <p:spPr>
          <a:xfrm>
            <a:off x="423949" y="1975303"/>
            <a:ext cx="812984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071563" indent="-1071563"/>
            <a:r>
              <a:rPr lang="ja-JP" altLang="en-US" sz="2400" b="1" dirty="0" smtClean="0"/>
              <a:t>課題</a:t>
            </a:r>
            <a:r>
              <a:rPr lang="en-US" altLang="ja-JP" sz="2400" b="1" dirty="0" smtClean="0"/>
              <a:t>1</a:t>
            </a:r>
            <a:r>
              <a:rPr lang="ja-JP" altLang="en-US" sz="2400" b="1" dirty="0" smtClean="0"/>
              <a:t>：クラウド集約型はサービス</a:t>
            </a:r>
            <a:r>
              <a:rPr lang="ja-JP" altLang="en-US" sz="2400" b="1" dirty="0"/>
              <a:t>利用者と無関係な（不要な）情報も収集</a:t>
            </a:r>
            <a:r>
              <a:rPr lang="ja-JP" altLang="en-US" sz="2400" b="1" dirty="0" smtClean="0"/>
              <a:t>されるリスク</a:t>
            </a:r>
            <a:endParaRPr lang="ja-JP" altLang="en-US" sz="2400" b="1" dirty="0"/>
          </a:p>
        </p:txBody>
      </p:sp>
      <p:sp>
        <p:nvSpPr>
          <p:cNvPr id="8" name="正方形/長方形 7"/>
          <p:cNvSpPr/>
          <p:nvPr/>
        </p:nvSpPr>
        <p:spPr>
          <a:xfrm>
            <a:off x="407323" y="2725060"/>
            <a:ext cx="812984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2000" dirty="0" smtClean="0"/>
              <a:t>⇒そんなシステムの社会実装に理解が得られるのか？</a:t>
            </a:r>
            <a:endParaRPr lang="en-US" altLang="ja-JP" sz="2000" dirty="0" smtClean="0"/>
          </a:p>
          <a:p>
            <a:r>
              <a:rPr lang="ja-JP" altLang="en-US" sz="2000" dirty="0" smtClean="0"/>
              <a:t>⇒サービス提供事業者にとっても大きな管理リスク</a:t>
            </a:r>
            <a:endParaRPr lang="ja-JP" altLang="en-US" sz="2000" dirty="0"/>
          </a:p>
        </p:txBody>
      </p:sp>
      <p:sp>
        <p:nvSpPr>
          <p:cNvPr id="9" name="正方形/長方形 8"/>
          <p:cNvSpPr/>
          <p:nvPr/>
        </p:nvSpPr>
        <p:spPr>
          <a:xfrm>
            <a:off x="407322" y="3471688"/>
            <a:ext cx="812984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071563" indent="-1071563"/>
            <a:r>
              <a:rPr lang="ja-JP" altLang="en-US" sz="2400" b="1" dirty="0" smtClean="0"/>
              <a:t>課題</a:t>
            </a:r>
            <a:r>
              <a:rPr lang="en-US" altLang="ja-JP" sz="2400" b="1" dirty="0" smtClean="0"/>
              <a:t>2</a:t>
            </a:r>
            <a:r>
              <a:rPr lang="ja-JP" altLang="en-US" sz="2400" b="1" dirty="0" smtClean="0"/>
              <a:t>：クラウド集約型のプライバシ情報流通地域リスク</a:t>
            </a:r>
            <a:endParaRPr lang="ja-JP" altLang="en-US" sz="2400" b="1" dirty="0"/>
          </a:p>
        </p:txBody>
      </p:sp>
      <p:sp>
        <p:nvSpPr>
          <p:cNvPr id="10" name="正方形/長方形 9"/>
          <p:cNvSpPr/>
          <p:nvPr/>
        </p:nvSpPr>
        <p:spPr>
          <a:xfrm>
            <a:off x="401780" y="3908236"/>
            <a:ext cx="812984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2000" dirty="0" smtClean="0"/>
              <a:t>⇒個人データの流通範囲の規制が世界的に進んでいる</a:t>
            </a:r>
            <a:endParaRPr lang="en-US" altLang="ja-JP" sz="2000" dirty="0" smtClean="0"/>
          </a:p>
        </p:txBody>
      </p:sp>
      <p:sp>
        <p:nvSpPr>
          <p:cNvPr id="11" name="正方形/長方形 10"/>
          <p:cNvSpPr/>
          <p:nvPr/>
        </p:nvSpPr>
        <p:spPr>
          <a:xfrm>
            <a:off x="401781" y="4422110"/>
            <a:ext cx="812984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071563" indent="-1071563"/>
            <a:r>
              <a:rPr lang="ja-JP" altLang="en-US" sz="2400" b="1" dirty="0" smtClean="0"/>
              <a:t>課題</a:t>
            </a:r>
            <a:r>
              <a:rPr lang="en-US" altLang="ja-JP" sz="2400" b="1" dirty="0"/>
              <a:t>3</a:t>
            </a:r>
            <a:r>
              <a:rPr lang="ja-JP" altLang="en-US" sz="2400" b="1" dirty="0" smtClean="0"/>
              <a:t>：エッジ分散型はプライバシ性の高い個人情報の拡散リスク</a:t>
            </a:r>
            <a:endParaRPr lang="ja-JP" altLang="en-US" sz="2400" b="1" dirty="0"/>
          </a:p>
        </p:txBody>
      </p:sp>
      <p:sp>
        <p:nvSpPr>
          <p:cNvPr id="12" name="正方形/長方形 11"/>
          <p:cNvSpPr/>
          <p:nvPr/>
        </p:nvSpPr>
        <p:spPr>
          <a:xfrm>
            <a:off x="396239" y="5216104"/>
            <a:ext cx="812984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2000" dirty="0" smtClean="0"/>
              <a:t>⇒例えば機械学習済みの個人の特徴量が分散していくことの懸念</a:t>
            </a:r>
            <a:endParaRPr lang="ja-JP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91116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 smtClean="0"/>
              <a:t>既存の技術・研究の課題（</a:t>
            </a:r>
            <a:r>
              <a:rPr kumimoji="1" lang="en-US" altLang="ja-JP" dirty="0" smtClean="0"/>
              <a:t>1</a:t>
            </a:r>
            <a:r>
              <a:rPr kumimoji="1" lang="ja-JP" altLang="en-US" dirty="0" smtClean="0"/>
              <a:t>）</a:t>
            </a:r>
            <a:endParaRPr kumimoji="1" lang="ja-JP" altLang="en-US" dirty="0"/>
          </a:p>
        </p:txBody>
      </p:sp>
      <p:sp>
        <p:nvSpPr>
          <p:cNvPr id="3" name="正方形/長方形 2"/>
          <p:cNvSpPr/>
          <p:nvPr/>
        </p:nvSpPr>
        <p:spPr>
          <a:xfrm>
            <a:off x="152902" y="882687"/>
            <a:ext cx="876031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63538" indent="-363538"/>
            <a:r>
              <a:rPr lang="ja-JP" altLang="en-US" sz="2800" b="1" dirty="0" smtClean="0"/>
              <a:t>■</a:t>
            </a:r>
            <a:r>
              <a:rPr lang="ja-JP" altLang="en-US" sz="2800" b="1" dirty="0"/>
              <a:t>クラウド集約型はサービス利用者と無関係な（不要な）情報も収集されるリスク</a:t>
            </a:r>
            <a:endParaRPr lang="ja-JP" altLang="en-US" sz="2800" b="1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319634" y="5309113"/>
            <a:ext cx="77495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 smtClean="0">
                <a:solidFill>
                  <a:srgbClr val="0000CC"/>
                </a:solidFill>
              </a:rPr>
              <a:t>従来の研究では，</a:t>
            </a:r>
            <a:r>
              <a:rPr lang="ja-JP" altLang="en-US" sz="2400" b="1" dirty="0" smtClean="0">
                <a:solidFill>
                  <a:srgbClr val="0000CC"/>
                </a:solidFill>
              </a:rPr>
              <a:t>収集されたデータからプライバシ情報をフィルタする，または選択する手法</a:t>
            </a:r>
            <a:r>
              <a:rPr lang="ja-JP" altLang="en-US" sz="2400" dirty="0" smtClean="0">
                <a:solidFill>
                  <a:srgbClr val="0000CC"/>
                </a:solidFill>
              </a:rPr>
              <a:t>は取り組まれているが，解析のために集約される点は変わらない</a:t>
            </a:r>
            <a:endParaRPr lang="en-US" altLang="ja-JP" sz="2400" dirty="0">
              <a:solidFill>
                <a:srgbClr val="0000CC"/>
              </a:solidFill>
            </a:endParaRP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9758" y="2517276"/>
            <a:ext cx="3865900" cy="2677996"/>
          </a:xfrm>
          <a:prstGeom prst="rect">
            <a:avLst/>
          </a:prstGeom>
        </p:spPr>
      </p:pic>
      <p:pic>
        <p:nvPicPr>
          <p:cNvPr id="31" name="図 3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3174" y="2263474"/>
            <a:ext cx="933684" cy="814639"/>
          </a:xfrm>
          <a:prstGeom prst="rect">
            <a:avLst/>
          </a:prstGeom>
        </p:spPr>
      </p:pic>
      <p:sp>
        <p:nvSpPr>
          <p:cNvPr id="7" name="角丸四角形吹き出し 6"/>
          <p:cNvSpPr/>
          <p:nvPr/>
        </p:nvSpPr>
        <p:spPr>
          <a:xfrm>
            <a:off x="5039712" y="2009633"/>
            <a:ext cx="3642713" cy="1068480"/>
          </a:xfrm>
          <a:prstGeom prst="wedgeRoundRectCallout">
            <a:avLst>
              <a:gd name="adj1" fmla="val -59532"/>
              <a:gd name="adj2" fmla="val 16144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タイトル 1"/>
          <p:cNvSpPr txBox="1">
            <a:spLocks/>
          </p:cNvSpPr>
          <p:nvPr/>
        </p:nvSpPr>
        <p:spPr>
          <a:xfrm>
            <a:off x="5141955" y="2006884"/>
            <a:ext cx="3771258" cy="1057198"/>
          </a:xfrm>
          <a:prstGeom prst="rect">
            <a:avLst/>
          </a:prstGeom>
        </p:spPr>
        <p:txBody>
          <a:bodyPr vert="horz" rtlCol="0" anchor="ctr">
            <a:no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l" rtl="0" eaLnBrk="1" latinLnBrk="0" hangingPunct="1">
              <a:spcBef>
                <a:spcPct val="0"/>
              </a:spcBef>
              <a:buNone/>
              <a:defRPr kumimoji="1" sz="4100" b="1" kern="120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r>
              <a:rPr lang="ja-JP" altLang="en-US" sz="2400" dirty="0" smtClean="0">
                <a:solidFill>
                  <a:schemeClr val="tx1"/>
                </a:solidFill>
                <a:effectLst/>
                <a:latin typeface="Meiryo UI" panose="020B0604030504040204" pitchFamily="50" charset="-128"/>
                <a:ea typeface="Meiryo UI" panose="020B0604030504040204" pitchFamily="50" charset="-128"/>
              </a:rPr>
              <a:t>集約したデータを操作して</a:t>
            </a:r>
            <a:endParaRPr lang="en-US" altLang="ja-JP" sz="2400" dirty="0" smtClean="0">
              <a:solidFill>
                <a:schemeClr val="tx1"/>
              </a:solidFill>
              <a:effectLst/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r>
              <a:rPr lang="ja-JP" altLang="en-US" sz="2400" dirty="0" smtClean="0">
                <a:solidFill>
                  <a:schemeClr val="tx1"/>
                </a:solidFill>
                <a:effectLst/>
                <a:latin typeface="Meiryo UI" panose="020B0604030504040204" pitchFamily="50" charset="-128"/>
                <a:ea typeface="Meiryo UI" panose="020B0604030504040204" pitchFamily="50" charset="-128"/>
              </a:rPr>
              <a:t>関係・無関係を判定</a:t>
            </a:r>
            <a:endParaRPr lang="en-US" altLang="ja-JP" sz="2400" dirty="0" smtClean="0">
              <a:solidFill>
                <a:schemeClr val="tx1"/>
              </a:solidFill>
              <a:effectLst/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正方形/長方形 3"/>
          <p:cNvSpPr/>
          <p:nvPr/>
        </p:nvSpPr>
        <p:spPr>
          <a:xfrm>
            <a:off x="152902" y="1923556"/>
            <a:ext cx="3005951" cy="400110"/>
          </a:xfrm>
          <a:prstGeom prst="rect">
            <a:avLst/>
          </a:prstGeom>
          <a:solidFill>
            <a:srgbClr val="FF0000"/>
          </a:solidFill>
        </p:spPr>
        <p:txBody>
          <a:bodyPr wrap="none">
            <a:spAutoFit/>
          </a:bodyPr>
          <a:lstStyle/>
          <a:p>
            <a:r>
              <a:rPr lang="ja-JP" altLang="en-US" sz="2000" b="1" dirty="0">
                <a:solidFill>
                  <a:schemeClr val="bg1"/>
                </a:solidFill>
              </a:rPr>
              <a:t>無関係なデータの流出性</a:t>
            </a:r>
          </a:p>
        </p:txBody>
      </p:sp>
    </p:spTree>
    <p:extLst>
      <p:ext uri="{BB962C8B-B14F-4D97-AF65-F5344CB8AC3E}">
        <p14:creationId xmlns:p14="http://schemas.microsoft.com/office/powerpoint/2010/main" val="3634261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58998" y="127508"/>
            <a:ext cx="8465902" cy="660433"/>
          </a:xfrm>
        </p:spPr>
        <p:txBody>
          <a:bodyPr>
            <a:normAutofit/>
          </a:bodyPr>
          <a:lstStyle/>
          <a:p>
            <a:r>
              <a:rPr kumimoji="1" lang="ja-JP" altLang="en-US" dirty="0" smtClean="0"/>
              <a:t>無関係なプライバシデータ流通</a:t>
            </a:r>
            <a:endParaRPr kumimoji="1" lang="ja-JP" altLang="en-US" dirty="0"/>
          </a:p>
        </p:txBody>
      </p:sp>
      <p:sp>
        <p:nvSpPr>
          <p:cNvPr id="3" name="正方形/長方形 2"/>
          <p:cNvSpPr/>
          <p:nvPr/>
        </p:nvSpPr>
        <p:spPr>
          <a:xfrm>
            <a:off x="152902" y="882687"/>
            <a:ext cx="876031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63538" indent="-363538"/>
            <a:r>
              <a:rPr lang="ja-JP" altLang="en-US" sz="2400" b="1" dirty="0"/>
              <a:t>■「通学路に設置された監視カメラネットワークによる小学生の登校の見守り」を想定したシミュレーションを</a:t>
            </a:r>
            <a:r>
              <a:rPr lang="ja-JP" altLang="en-US" sz="2400" b="1" dirty="0" smtClean="0"/>
              <a:t>行った</a:t>
            </a:r>
            <a:endParaRPr lang="ja-JP" altLang="en-US" sz="2400" b="1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902" y="2009353"/>
            <a:ext cx="3762393" cy="2049969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9062" y="2009353"/>
            <a:ext cx="4734151" cy="2662400"/>
          </a:xfrm>
          <a:prstGeom prst="rect">
            <a:avLst/>
          </a:prstGeom>
        </p:spPr>
      </p:pic>
      <p:sp>
        <p:nvSpPr>
          <p:cNvPr id="7" name="正方形/長方形 6"/>
          <p:cNvSpPr/>
          <p:nvPr/>
        </p:nvSpPr>
        <p:spPr>
          <a:xfrm>
            <a:off x="152902" y="6084669"/>
            <a:ext cx="8885002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ja-JP" altLang="en-US" dirty="0" smtClean="0"/>
              <a:t>シミュレーション設定例については， </a:t>
            </a:r>
            <a:r>
              <a:rPr lang="en-US" altLang="ja-JP" dirty="0" smtClean="0"/>
              <a:t>BS-6-4</a:t>
            </a:r>
            <a:r>
              <a:rPr lang="ja-JP" altLang="en-US" dirty="0" smtClean="0"/>
              <a:t>「センサネットワーク</a:t>
            </a:r>
            <a:r>
              <a:rPr lang="ja-JP" altLang="en-US" dirty="0"/>
              <a:t>を利用したアプリケーションにおける不要なプライバシデータ流通量の定量</a:t>
            </a:r>
            <a:r>
              <a:rPr lang="ja-JP" altLang="en-US" dirty="0" smtClean="0"/>
              <a:t>評価」をご参照下さい</a:t>
            </a:r>
            <a:endParaRPr lang="ja-JP" altLang="en-US" dirty="0"/>
          </a:p>
        </p:txBody>
      </p:sp>
      <p:sp>
        <p:nvSpPr>
          <p:cNvPr id="49" name="テキスト ボックス 48"/>
          <p:cNvSpPr txBox="1"/>
          <p:nvPr/>
        </p:nvSpPr>
        <p:spPr>
          <a:xfrm>
            <a:off x="639790" y="4858205"/>
            <a:ext cx="748649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dirty="0" smtClean="0">
                <a:solidFill>
                  <a:srgbClr val="0000CC"/>
                </a:solidFill>
              </a:rPr>
              <a:t>わずかな人流量でも不要なデータが大半を占めることが</a:t>
            </a:r>
            <a:r>
              <a:rPr lang="ja-JP" altLang="en-US" sz="2800" dirty="0" smtClean="0">
                <a:solidFill>
                  <a:srgbClr val="0000CC"/>
                </a:solidFill>
              </a:rPr>
              <a:t>分かる</a:t>
            </a:r>
            <a:endParaRPr lang="en-US" altLang="ja-JP" sz="2800" dirty="0" smtClean="0">
              <a:solidFill>
                <a:srgbClr val="0000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0734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 smtClean="0"/>
              <a:t>既存の技術・研究の課題（</a:t>
            </a:r>
            <a:r>
              <a:rPr kumimoji="1" lang="en-US" altLang="ja-JP" dirty="0" smtClean="0"/>
              <a:t>2</a:t>
            </a:r>
            <a:r>
              <a:rPr kumimoji="1" lang="ja-JP" altLang="en-US" dirty="0" smtClean="0"/>
              <a:t>）</a:t>
            </a:r>
            <a:endParaRPr kumimoji="1" lang="ja-JP" altLang="en-US" dirty="0"/>
          </a:p>
        </p:txBody>
      </p:sp>
      <p:sp>
        <p:nvSpPr>
          <p:cNvPr id="3" name="正方形/長方形 2"/>
          <p:cNvSpPr/>
          <p:nvPr/>
        </p:nvSpPr>
        <p:spPr>
          <a:xfrm>
            <a:off x="152902" y="882687"/>
            <a:ext cx="876031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63538" indent="-363538"/>
            <a:r>
              <a:rPr lang="ja-JP" altLang="en-US" sz="2800" b="1" dirty="0"/>
              <a:t>■クラウド集約型のプライバシ情報流通地域リスク</a:t>
            </a:r>
            <a:endParaRPr lang="ja-JP" altLang="en-US" sz="2800" b="1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438080" y="5442993"/>
            <a:ext cx="77495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 smtClean="0">
                <a:solidFill>
                  <a:srgbClr val="0000CC"/>
                </a:solidFill>
              </a:rPr>
              <a:t>2018.5.25</a:t>
            </a:r>
            <a:r>
              <a:rPr lang="ja-JP" altLang="en-US" dirty="0" smtClean="0">
                <a:solidFill>
                  <a:srgbClr val="0000CC"/>
                </a:solidFill>
              </a:rPr>
              <a:t>より施行</a:t>
            </a:r>
            <a:endParaRPr lang="en-US" altLang="ja-JP" dirty="0" smtClean="0">
              <a:solidFill>
                <a:srgbClr val="0000CC"/>
              </a:solidFill>
            </a:endParaRPr>
          </a:p>
          <a:p>
            <a:r>
              <a:rPr lang="ja-JP" altLang="en-US" dirty="0" smtClean="0">
                <a:solidFill>
                  <a:srgbClr val="0000CC"/>
                </a:solidFill>
              </a:rPr>
              <a:t>なお，</a:t>
            </a:r>
            <a:r>
              <a:rPr lang="en-US" altLang="ja-JP" dirty="0" smtClean="0">
                <a:solidFill>
                  <a:srgbClr val="0000CC"/>
                </a:solidFill>
              </a:rPr>
              <a:t>Google</a:t>
            </a:r>
            <a:r>
              <a:rPr lang="ja-JP" altLang="en-US" dirty="0" smtClean="0">
                <a:solidFill>
                  <a:srgbClr val="0000CC"/>
                </a:solidFill>
              </a:rPr>
              <a:t>（制裁金</a:t>
            </a:r>
            <a:r>
              <a:rPr lang="en-US" altLang="ja-JP" dirty="0" smtClean="0">
                <a:solidFill>
                  <a:srgbClr val="0000CC"/>
                </a:solidFill>
              </a:rPr>
              <a:t>37</a:t>
            </a:r>
            <a:r>
              <a:rPr lang="ja-JP" altLang="en-US" dirty="0" smtClean="0">
                <a:solidFill>
                  <a:srgbClr val="0000CC"/>
                </a:solidFill>
              </a:rPr>
              <a:t>億ユーロ），</a:t>
            </a:r>
            <a:r>
              <a:rPr lang="en-US" altLang="ja-JP" dirty="0" smtClean="0">
                <a:solidFill>
                  <a:srgbClr val="0000CC"/>
                </a:solidFill>
              </a:rPr>
              <a:t>Facebook</a:t>
            </a:r>
            <a:r>
              <a:rPr lang="ja-JP" altLang="en-US" dirty="0" smtClean="0">
                <a:solidFill>
                  <a:srgbClr val="0000CC"/>
                </a:solidFill>
              </a:rPr>
              <a:t>（制裁金</a:t>
            </a:r>
            <a:r>
              <a:rPr lang="en-US" altLang="ja-JP" dirty="0" smtClean="0">
                <a:solidFill>
                  <a:srgbClr val="0000CC"/>
                </a:solidFill>
              </a:rPr>
              <a:t>39</a:t>
            </a:r>
            <a:r>
              <a:rPr lang="ja-JP" altLang="en-US" dirty="0" smtClean="0">
                <a:solidFill>
                  <a:srgbClr val="0000CC"/>
                </a:solidFill>
              </a:rPr>
              <a:t>億ユーロ）が施行初日に提訴されている</a:t>
            </a:r>
            <a:endParaRPr lang="en-US" altLang="ja-JP" dirty="0" smtClean="0">
              <a:solidFill>
                <a:srgbClr val="0000CC"/>
              </a:solidFill>
            </a:endParaRPr>
          </a:p>
          <a:p>
            <a:r>
              <a:rPr lang="en-US" altLang="ja-JP" sz="1600" dirty="0">
                <a:solidFill>
                  <a:srgbClr val="0000CC"/>
                </a:solidFill>
              </a:rPr>
              <a:t>http://www.itmedia.co.jp/news/articles/1805/27/news011.html</a:t>
            </a:r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080" y="2940435"/>
            <a:ext cx="3403980" cy="1915487"/>
          </a:xfrm>
          <a:prstGeom prst="rect">
            <a:avLst/>
          </a:prstGeom>
        </p:spPr>
      </p:pic>
      <p:sp>
        <p:nvSpPr>
          <p:cNvPr id="10" name="テキスト ボックス 9"/>
          <p:cNvSpPr txBox="1"/>
          <p:nvPr/>
        </p:nvSpPr>
        <p:spPr>
          <a:xfrm>
            <a:off x="460739" y="4874527"/>
            <a:ext cx="34740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200" b="1" dirty="0" smtClean="0">
                <a:solidFill>
                  <a:prstClr val="black"/>
                </a:solidFill>
                <a:latin typeface="+mn-ea"/>
              </a:rPr>
              <a:t>ニューヨーク・タイムズ引用記事より</a:t>
            </a:r>
            <a:endParaRPr lang="en-US" altLang="ja-JP" sz="1200" b="1" dirty="0" smtClean="0">
              <a:solidFill>
                <a:prstClr val="black"/>
              </a:solidFill>
              <a:latin typeface="+mn-ea"/>
            </a:endParaRPr>
          </a:p>
          <a:p>
            <a:r>
              <a:rPr lang="en-US" altLang="ja-JP" sz="1200" b="1" dirty="0" smtClean="0">
                <a:solidFill>
                  <a:prstClr val="black"/>
                </a:solidFill>
                <a:latin typeface="+mn-ea"/>
              </a:rPr>
              <a:t>https</a:t>
            </a:r>
            <a:r>
              <a:rPr lang="en-US" altLang="ja-JP" sz="1200" b="1" dirty="0">
                <a:solidFill>
                  <a:prstClr val="black"/>
                </a:solidFill>
                <a:latin typeface="+mn-ea"/>
              </a:rPr>
              <a:t>://courrier.jp/news/archives/124429/</a:t>
            </a:r>
            <a:endParaRPr lang="ja-JP" altLang="en-US" sz="1200" b="1" dirty="0">
              <a:solidFill>
                <a:prstClr val="black"/>
              </a:solidFill>
              <a:latin typeface="+mn-ea"/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152902" y="1908727"/>
            <a:ext cx="876031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2400" dirty="0" smtClean="0"/>
              <a:t>世界的に個人データを移転に関わる厳しい法規制が進むが，</a:t>
            </a:r>
            <a:endParaRPr lang="en-US" altLang="ja-JP" sz="2400" dirty="0" smtClean="0"/>
          </a:p>
          <a:p>
            <a:r>
              <a:rPr lang="ja-JP" altLang="en-US" sz="2400" dirty="0" smtClean="0"/>
              <a:t>従来の</a:t>
            </a:r>
            <a:r>
              <a:rPr lang="ja-JP" altLang="en-US" sz="2400" b="1" dirty="0" smtClean="0"/>
              <a:t>クラウドコンピューティングモデルでデータ流通に課題</a:t>
            </a:r>
            <a:endParaRPr lang="ja-JP" altLang="en-US" sz="2400" b="1" dirty="0"/>
          </a:p>
        </p:txBody>
      </p:sp>
      <p:sp>
        <p:nvSpPr>
          <p:cNvPr id="12" name="正方形/長方形 11"/>
          <p:cNvSpPr/>
          <p:nvPr/>
        </p:nvSpPr>
        <p:spPr>
          <a:xfrm>
            <a:off x="3934813" y="2940435"/>
            <a:ext cx="49784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63538" indent="-363538"/>
            <a:r>
              <a:rPr lang="ja-JP" altLang="en-US" sz="2400" dirty="0" smtClean="0"/>
              <a:t>●</a:t>
            </a:r>
            <a:r>
              <a:rPr lang="en-US" altLang="ja-JP" sz="2400" dirty="0" smtClean="0"/>
              <a:t>EU</a:t>
            </a:r>
            <a:r>
              <a:rPr lang="ja-JP" altLang="en-US" sz="2400" dirty="0" smtClean="0"/>
              <a:t>一般データ保護規則（</a:t>
            </a:r>
            <a:r>
              <a:rPr lang="en-US" altLang="ja-JP" sz="2400" dirty="0" smtClean="0"/>
              <a:t>GDPR</a:t>
            </a:r>
            <a:r>
              <a:rPr lang="ja-JP" altLang="en-US" sz="2400" dirty="0" smtClean="0"/>
              <a:t>）</a:t>
            </a:r>
            <a:endParaRPr lang="en-US" altLang="ja-JP" sz="2400" dirty="0" smtClean="0"/>
          </a:p>
          <a:p>
            <a:pPr marL="363538" indent="-363538"/>
            <a:r>
              <a:rPr lang="ja-JP" altLang="en-US" sz="2400" dirty="0" smtClean="0"/>
              <a:t>・欧州経済領域から域外への個人データの移転は原則禁止</a:t>
            </a:r>
            <a:endParaRPr lang="en-US" altLang="ja-JP" sz="2400" dirty="0" smtClean="0"/>
          </a:p>
          <a:p>
            <a:pPr marL="363538" indent="-363538"/>
            <a:r>
              <a:rPr lang="ja-JP" altLang="en-US" sz="2400" dirty="0" smtClean="0"/>
              <a:t>・違反事業者は全世界売上高</a:t>
            </a:r>
            <a:r>
              <a:rPr lang="en-US" altLang="ja-JP" sz="2400" dirty="0" smtClean="0"/>
              <a:t>4%</a:t>
            </a:r>
            <a:r>
              <a:rPr lang="ja-JP" altLang="en-US" sz="2400" dirty="0" smtClean="0"/>
              <a:t>もしくは</a:t>
            </a:r>
            <a:r>
              <a:rPr lang="en-US" altLang="ja-JP" sz="2400" dirty="0" smtClean="0"/>
              <a:t>2000</a:t>
            </a:r>
            <a:r>
              <a:rPr lang="ja-JP" altLang="en-US" sz="2400" dirty="0" smtClean="0"/>
              <a:t>万ユーロ（約</a:t>
            </a:r>
            <a:r>
              <a:rPr lang="en-US" altLang="ja-JP" sz="2400" dirty="0" smtClean="0"/>
              <a:t>25</a:t>
            </a:r>
            <a:r>
              <a:rPr lang="ja-JP" altLang="en-US" sz="2400" dirty="0" smtClean="0"/>
              <a:t>億円）のどちらか高い方の制裁金</a:t>
            </a:r>
            <a:endParaRPr lang="ja-JP" altLang="en-US" sz="2400" dirty="0"/>
          </a:p>
        </p:txBody>
      </p:sp>
      <p:sp>
        <p:nvSpPr>
          <p:cNvPr id="13" name="正方形/長方形 12"/>
          <p:cNvSpPr/>
          <p:nvPr/>
        </p:nvSpPr>
        <p:spPr>
          <a:xfrm>
            <a:off x="152902" y="1391538"/>
            <a:ext cx="3005951" cy="40011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none">
            <a:spAutoFit/>
          </a:bodyPr>
          <a:lstStyle/>
          <a:p>
            <a:r>
              <a:rPr lang="ja-JP" altLang="en-US" sz="2000" b="1" dirty="0">
                <a:solidFill>
                  <a:schemeClr val="bg1"/>
                </a:solidFill>
              </a:rPr>
              <a:t>データ保存の地域リスク</a:t>
            </a:r>
          </a:p>
        </p:txBody>
      </p:sp>
    </p:spTree>
    <p:extLst>
      <p:ext uri="{BB962C8B-B14F-4D97-AF65-F5344CB8AC3E}">
        <p14:creationId xmlns:p14="http://schemas.microsoft.com/office/powerpoint/2010/main" val="1300958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3585</TotalTime>
  <Words>1368</Words>
  <Application>Microsoft Office PowerPoint</Application>
  <PresentationFormat>画面に合わせる (4:3)</PresentationFormat>
  <Paragraphs>227</Paragraphs>
  <Slides>23</Slides>
  <Notes>8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10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23</vt:i4>
      </vt:variant>
    </vt:vector>
  </HeadingPairs>
  <TitlesOfParts>
    <vt:vector size="34" baseType="lpstr">
      <vt:lpstr>HGP創英角ｺﾞｼｯｸUB</vt:lpstr>
      <vt:lpstr>Meiryo UI</vt:lpstr>
      <vt:lpstr>メイリオ</vt:lpstr>
      <vt:lpstr>游ゴシック</vt:lpstr>
      <vt:lpstr>游ゴシック Light</vt:lpstr>
      <vt:lpstr>Arial</vt:lpstr>
      <vt:lpstr>Calibri</vt:lpstr>
      <vt:lpstr>Calibri Light</vt:lpstr>
      <vt:lpstr>Times New Roman</vt:lpstr>
      <vt:lpstr>Trebuchet MS</vt:lpstr>
      <vt:lpstr>Office テーマ</vt:lpstr>
      <vt:lpstr>センサネットワークの追跡アプリケーションにおける 地産地消型アーキテクチャによるプライバシ情報保護</vt:lpstr>
      <vt:lpstr>背景</vt:lpstr>
      <vt:lpstr>背景</vt:lpstr>
      <vt:lpstr>背景</vt:lpstr>
      <vt:lpstr>背景</vt:lpstr>
      <vt:lpstr>本研究のテーマ</vt:lpstr>
      <vt:lpstr>既存の技術・研究の課題（1）</vt:lpstr>
      <vt:lpstr>無関係なプライバシデータ流通</vt:lpstr>
      <vt:lpstr>既存の技術・研究の課題（2）</vt:lpstr>
      <vt:lpstr>既存の技術・研究の課題（3）</vt:lpstr>
      <vt:lpstr>既存の技術：クラウドモデル</vt:lpstr>
      <vt:lpstr>既存の技術：エッジモデル</vt:lpstr>
      <vt:lpstr>課題解決アプローチ</vt:lpstr>
      <vt:lpstr>課題解決アプローチ</vt:lpstr>
      <vt:lpstr>提案モデルの機能概要</vt:lpstr>
      <vt:lpstr>提案：地産地消型モデル</vt:lpstr>
      <vt:lpstr>評価</vt:lpstr>
      <vt:lpstr>まとめ</vt:lpstr>
      <vt:lpstr>（参考）既存プラットフォーム例</vt:lpstr>
      <vt:lpstr>（参考）エッジの拡散性についての検討</vt:lpstr>
      <vt:lpstr>PowerPoint プレゼンテーション</vt:lpstr>
      <vt:lpstr>PowerPoint プレゼンテーション</vt:lpstr>
      <vt:lpstr>PowerPoint プレゼンテーション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Hoshikawa</dc:creator>
  <cp:lastModifiedBy>Hoshikawa</cp:lastModifiedBy>
  <cp:revision>88</cp:revision>
  <dcterms:created xsi:type="dcterms:W3CDTF">2018-06-05T10:45:52Z</dcterms:created>
  <dcterms:modified xsi:type="dcterms:W3CDTF">2018-09-15T08:01:44Z</dcterms:modified>
</cp:coreProperties>
</file>